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gif" ContentType="image/gif"/>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786" r:id="rId2"/>
    <p:sldMasterId id="2147483838" r:id="rId3"/>
  </p:sldMasterIdLst>
  <p:notesMasterIdLst>
    <p:notesMasterId r:id="rId12"/>
  </p:notesMasterIdLst>
  <p:handoutMasterIdLst>
    <p:handoutMasterId r:id="rId13"/>
  </p:handoutMasterIdLst>
  <p:sldIdLst>
    <p:sldId id="409" r:id="rId4"/>
    <p:sldId id="319" r:id="rId5"/>
    <p:sldId id="406" r:id="rId6"/>
    <p:sldId id="257" r:id="rId7"/>
    <p:sldId id="321" r:id="rId8"/>
    <p:sldId id="323" r:id="rId9"/>
    <p:sldId id="376" r:id="rId10"/>
    <p:sldId id="398" r:id="rId11"/>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66"/>
    <a:srgbClr val="CF1724"/>
    <a:srgbClr val="BA3906"/>
    <a:srgbClr val="FFFF66"/>
    <a:srgbClr val="66CCFF"/>
    <a:srgbClr val="FFFF99"/>
    <a:srgbClr val="CCECFF"/>
    <a:srgbClr val="3ECB2D"/>
    <a:srgbClr val="83DAFD"/>
    <a:srgbClr val="7956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75000" autoAdjust="0"/>
  </p:normalViewPr>
  <p:slideViewPr>
    <p:cSldViewPr>
      <p:cViewPr>
        <p:scale>
          <a:sx n="57" d="100"/>
          <a:sy n="57" d="100"/>
        </p:scale>
        <p:origin x="-1464"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580" y="-84"/>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17F46-404C-4C2A-98DD-A89D645B517B}" type="doc">
      <dgm:prSet loTypeId="urn:microsoft.com/office/officeart/2005/8/layout/cycle3" loCatId="cycle" qsTypeId="urn:microsoft.com/office/officeart/2005/8/quickstyle/simple5" qsCatId="simple" csTypeId="urn:microsoft.com/office/officeart/2005/8/colors/accent0_3" csCatId="mainScheme" phldr="1"/>
      <dgm:spPr/>
      <dgm:t>
        <a:bodyPr/>
        <a:lstStyle/>
        <a:p>
          <a:endParaRPr lang="en-AU"/>
        </a:p>
      </dgm:t>
    </dgm:pt>
    <dgm:pt modelId="{816C4814-340E-4381-BBC8-506FCD3459BF}">
      <dgm:prSet phldrT="[Text]"/>
      <dgm:spPr/>
      <dgm:t>
        <a:bodyPr/>
        <a:lstStyle/>
        <a:p>
          <a:r>
            <a:rPr lang="en-AU" smtClean="0">
              <a:latin typeface="Arial Black" pitchFamily="34" charset="0"/>
            </a:rPr>
            <a:t>1. Legislative Background</a:t>
          </a:r>
          <a:endParaRPr lang="en-AU" dirty="0"/>
        </a:p>
      </dgm:t>
    </dgm:pt>
    <dgm:pt modelId="{3B029394-7553-4C6D-8EBB-6F099F3C1955}" type="parTrans" cxnId="{B084D540-66A8-4720-AF94-358E300EC37F}">
      <dgm:prSet/>
      <dgm:spPr/>
      <dgm:t>
        <a:bodyPr/>
        <a:lstStyle/>
        <a:p>
          <a:endParaRPr lang="en-AU"/>
        </a:p>
      </dgm:t>
    </dgm:pt>
    <dgm:pt modelId="{B837EA91-D8A5-458F-8358-6A82116437FE}" type="sibTrans" cxnId="{B084D540-66A8-4720-AF94-358E300EC37F}">
      <dgm:prSet/>
      <dgm:spPr/>
      <dgm:t>
        <a:bodyPr/>
        <a:lstStyle/>
        <a:p>
          <a:endParaRPr lang="en-AU" dirty="0"/>
        </a:p>
      </dgm:t>
    </dgm:pt>
    <dgm:pt modelId="{B7469315-E95F-492B-AC22-6A7E60BF6CCA}">
      <dgm:prSet phldrT="[Text]"/>
      <dgm:spPr/>
      <dgm:t>
        <a:bodyPr/>
        <a:lstStyle/>
        <a:p>
          <a:r>
            <a:rPr lang="en-AU" smtClean="0">
              <a:latin typeface="Arial Black" pitchFamily="34" charset="0"/>
            </a:rPr>
            <a:t>2. Work Place Safety </a:t>
          </a:r>
          <a:endParaRPr lang="en-AU" dirty="0"/>
        </a:p>
      </dgm:t>
    </dgm:pt>
    <dgm:pt modelId="{6840F552-876C-46EB-9845-E21BDEF580E5}" type="parTrans" cxnId="{77A52907-B589-4B6D-A6AB-E6206647F6AB}">
      <dgm:prSet/>
      <dgm:spPr/>
      <dgm:t>
        <a:bodyPr/>
        <a:lstStyle/>
        <a:p>
          <a:endParaRPr lang="en-AU"/>
        </a:p>
      </dgm:t>
    </dgm:pt>
    <dgm:pt modelId="{D9F01089-2CE1-47B0-B289-E3242DB70009}" type="sibTrans" cxnId="{77A52907-B589-4B6D-A6AB-E6206647F6AB}">
      <dgm:prSet/>
      <dgm:spPr/>
      <dgm:t>
        <a:bodyPr/>
        <a:lstStyle/>
        <a:p>
          <a:endParaRPr lang="en-AU"/>
        </a:p>
      </dgm:t>
    </dgm:pt>
    <dgm:pt modelId="{9E594CFA-4FAE-4764-8BFE-0868F2F04C8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mtClean="0">
              <a:latin typeface="Arial Black" pitchFamily="34" charset="0"/>
            </a:rPr>
            <a:t>3. Environmental Hazards</a:t>
          </a:r>
          <a:endParaRPr lang="en-AU" dirty="0" smtClean="0"/>
        </a:p>
      </dgm:t>
    </dgm:pt>
    <dgm:pt modelId="{AB3FE8C4-3F0C-4B46-B4FB-8048C9AF060F}" type="parTrans" cxnId="{E32DB148-3C1B-4290-8E44-1E4F215A01BD}">
      <dgm:prSet/>
      <dgm:spPr/>
      <dgm:t>
        <a:bodyPr/>
        <a:lstStyle/>
        <a:p>
          <a:endParaRPr lang="en-AU"/>
        </a:p>
      </dgm:t>
    </dgm:pt>
    <dgm:pt modelId="{C853BDBC-B3FB-405D-AC79-4118A37D351C}" type="sibTrans" cxnId="{E32DB148-3C1B-4290-8E44-1E4F215A01BD}">
      <dgm:prSet/>
      <dgm:spPr/>
      <dgm:t>
        <a:bodyPr/>
        <a:lstStyle/>
        <a:p>
          <a:endParaRPr lang="en-AU"/>
        </a:p>
      </dgm:t>
    </dgm:pt>
    <dgm:pt modelId="{72864C02-E6FE-4DCC-9B04-0D0EA59C2DB3}">
      <dgm:prSet phldrT="[Text]"/>
      <dgm:spPr/>
      <dgm:t>
        <a:bodyPr/>
        <a:lstStyle/>
        <a:p>
          <a:r>
            <a:rPr lang="en-AU" dirty="0" smtClean="0">
              <a:latin typeface="Arial Black" pitchFamily="34" charset="0"/>
            </a:rPr>
            <a:t>4. Personal Safety </a:t>
          </a:r>
          <a:endParaRPr lang="en-AU" dirty="0"/>
        </a:p>
      </dgm:t>
    </dgm:pt>
    <dgm:pt modelId="{72D0D3E6-63F5-4833-873F-0EFA0DAD2CC9}" type="parTrans" cxnId="{F230BDF0-749A-406F-B4D6-B29159623BBE}">
      <dgm:prSet/>
      <dgm:spPr/>
      <dgm:t>
        <a:bodyPr/>
        <a:lstStyle/>
        <a:p>
          <a:endParaRPr lang="en-AU"/>
        </a:p>
      </dgm:t>
    </dgm:pt>
    <dgm:pt modelId="{370C8675-EAFE-439B-B609-E7967198BAB0}" type="sibTrans" cxnId="{F230BDF0-749A-406F-B4D6-B29159623BBE}">
      <dgm:prSet/>
      <dgm:spPr/>
      <dgm:t>
        <a:bodyPr/>
        <a:lstStyle/>
        <a:p>
          <a:endParaRPr lang="en-AU"/>
        </a:p>
      </dgm:t>
    </dgm:pt>
    <dgm:pt modelId="{40A47946-B73B-464D-B54B-F5232948275C}">
      <dgm:prSet phldrT="[Text]"/>
      <dgm:spPr/>
      <dgm:t>
        <a:bodyPr/>
        <a:lstStyle/>
        <a:p>
          <a:r>
            <a:rPr lang="en-AU" dirty="0" smtClean="0">
              <a:latin typeface="Arial Black" pitchFamily="34" charset="0"/>
            </a:rPr>
            <a:t>5. Risk Assessment and Reporting</a:t>
          </a:r>
          <a:endParaRPr lang="en-AU" dirty="0"/>
        </a:p>
      </dgm:t>
    </dgm:pt>
    <dgm:pt modelId="{877000CD-DE40-4203-8D07-5782E6347222}" type="parTrans" cxnId="{F830DF4A-B732-4B00-90DA-12AABDE0A415}">
      <dgm:prSet/>
      <dgm:spPr/>
      <dgm:t>
        <a:bodyPr/>
        <a:lstStyle/>
        <a:p>
          <a:endParaRPr lang="en-AU"/>
        </a:p>
      </dgm:t>
    </dgm:pt>
    <dgm:pt modelId="{737899A9-A5CF-4A61-B7EC-F4D62CEE266B}" type="sibTrans" cxnId="{F830DF4A-B732-4B00-90DA-12AABDE0A415}">
      <dgm:prSet/>
      <dgm:spPr/>
      <dgm:t>
        <a:bodyPr/>
        <a:lstStyle/>
        <a:p>
          <a:endParaRPr lang="en-AU"/>
        </a:p>
      </dgm:t>
    </dgm:pt>
    <dgm:pt modelId="{A3FE2B5E-02C9-48E7-8C38-410F8B93926A}">
      <dgm:prSet phldrT="[Text]"/>
      <dgm:spPr/>
      <dgm:t>
        <a:bodyPr/>
        <a:lstStyle/>
        <a:p>
          <a:r>
            <a:rPr lang="en-AU" dirty="0" smtClean="0">
              <a:latin typeface="Arial Black" pitchFamily="34" charset="0"/>
            </a:rPr>
            <a:t>6. Project Information</a:t>
          </a:r>
          <a:endParaRPr lang="en-AU" dirty="0">
            <a:latin typeface="Arial Black" pitchFamily="34" charset="0"/>
          </a:endParaRPr>
        </a:p>
      </dgm:t>
    </dgm:pt>
    <dgm:pt modelId="{821E3118-57C2-4665-9A7A-319ACD956D7D}" type="parTrans" cxnId="{4BBCA5C5-A0E0-46B5-BD38-CCAD50469994}">
      <dgm:prSet/>
      <dgm:spPr/>
      <dgm:t>
        <a:bodyPr/>
        <a:lstStyle/>
        <a:p>
          <a:endParaRPr lang="en-AU"/>
        </a:p>
      </dgm:t>
    </dgm:pt>
    <dgm:pt modelId="{11177F4C-85F0-4314-A333-2C60200ADC3B}" type="sibTrans" cxnId="{4BBCA5C5-A0E0-46B5-BD38-CCAD50469994}">
      <dgm:prSet/>
      <dgm:spPr/>
      <dgm:t>
        <a:bodyPr/>
        <a:lstStyle/>
        <a:p>
          <a:endParaRPr lang="en-AU"/>
        </a:p>
      </dgm:t>
    </dgm:pt>
    <dgm:pt modelId="{2603D181-4360-40FF-ACB2-5D5C663034A3}" type="pres">
      <dgm:prSet presAssocID="{83917F46-404C-4C2A-98DD-A89D645B517B}" presName="Name0" presStyleCnt="0">
        <dgm:presLayoutVars>
          <dgm:dir/>
          <dgm:resizeHandles val="exact"/>
        </dgm:presLayoutVars>
      </dgm:prSet>
      <dgm:spPr/>
      <dgm:t>
        <a:bodyPr/>
        <a:lstStyle/>
        <a:p>
          <a:endParaRPr lang="en-AU"/>
        </a:p>
      </dgm:t>
    </dgm:pt>
    <dgm:pt modelId="{A5BAD07F-F566-4B1E-A926-2BB4A0284DF5}" type="pres">
      <dgm:prSet presAssocID="{83917F46-404C-4C2A-98DD-A89D645B517B}" presName="cycle" presStyleCnt="0"/>
      <dgm:spPr/>
      <dgm:t>
        <a:bodyPr/>
        <a:lstStyle/>
        <a:p>
          <a:endParaRPr lang="en-AU"/>
        </a:p>
      </dgm:t>
    </dgm:pt>
    <dgm:pt modelId="{59594E9F-6A3A-4044-A7B1-D9F112DEEBA1}" type="pres">
      <dgm:prSet presAssocID="{816C4814-340E-4381-BBC8-506FCD3459BF}" presName="nodeFirstNode" presStyleLbl="node1" presStyleIdx="0" presStyleCnt="6">
        <dgm:presLayoutVars>
          <dgm:bulletEnabled val="1"/>
        </dgm:presLayoutVars>
      </dgm:prSet>
      <dgm:spPr/>
      <dgm:t>
        <a:bodyPr/>
        <a:lstStyle/>
        <a:p>
          <a:endParaRPr lang="en-AU"/>
        </a:p>
      </dgm:t>
    </dgm:pt>
    <dgm:pt modelId="{B14A5AB2-47A6-4436-B357-DB6EACEA4B60}" type="pres">
      <dgm:prSet presAssocID="{B837EA91-D8A5-458F-8358-6A82116437FE}" presName="sibTransFirstNode" presStyleLbl="bgShp" presStyleIdx="0" presStyleCnt="1"/>
      <dgm:spPr/>
      <dgm:t>
        <a:bodyPr/>
        <a:lstStyle/>
        <a:p>
          <a:endParaRPr lang="en-AU"/>
        </a:p>
      </dgm:t>
    </dgm:pt>
    <dgm:pt modelId="{CA76B5FD-9F05-42B8-AC65-86F56B5A19A4}" type="pres">
      <dgm:prSet presAssocID="{B7469315-E95F-492B-AC22-6A7E60BF6CCA}" presName="nodeFollowingNodes" presStyleLbl="node1" presStyleIdx="1" presStyleCnt="6">
        <dgm:presLayoutVars>
          <dgm:bulletEnabled val="1"/>
        </dgm:presLayoutVars>
      </dgm:prSet>
      <dgm:spPr/>
      <dgm:t>
        <a:bodyPr/>
        <a:lstStyle/>
        <a:p>
          <a:endParaRPr lang="en-AU"/>
        </a:p>
      </dgm:t>
    </dgm:pt>
    <dgm:pt modelId="{82EB0808-318A-4709-953B-006FF39EC1E3}" type="pres">
      <dgm:prSet presAssocID="{9E594CFA-4FAE-4764-8BFE-0868F2F04C88}" presName="nodeFollowingNodes" presStyleLbl="node1" presStyleIdx="2" presStyleCnt="6" custScaleX="110668" custRadScaleRad="95305" custRadScaleInc="-10460">
        <dgm:presLayoutVars>
          <dgm:bulletEnabled val="1"/>
        </dgm:presLayoutVars>
      </dgm:prSet>
      <dgm:spPr/>
      <dgm:t>
        <a:bodyPr/>
        <a:lstStyle/>
        <a:p>
          <a:endParaRPr lang="en-AU"/>
        </a:p>
      </dgm:t>
    </dgm:pt>
    <dgm:pt modelId="{88AAEDA1-3986-40D5-B97D-99781795FEF8}" type="pres">
      <dgm:prSet presAssocID="{72864C02-E6FE-4DCC-9B04-0D0EA59C2DB3}" presName="nodeFollowingNodes" presStyleLbl="node1" presStyleIdx="3" presStyleCnt="6" custScaleX="102669" custRadScaleRad="98462" custRadScaleInc="-5263">
        <dgm:presLayoutVars>
          <dgm:bulletEnabled val="1"/>
        </dgm:presLayoutVars>
      </dgm:prSet>
      <dgm:spPr/>
      <dgm:t>
        <a:bodyPr/>
        <a:lstStyle/>
        <a:p>
          <a:endParaRPr lang="en-AU"/>
        </a:p>
      </dgm:t>
    </dgm:pt>
    <dgm:pt modelId="{9A214D68-17B5-4638-8E8C-3E669E706B3C}" type="pres">
      <dgm:prSet presAssocID="{40A47946-B73B-464D-B54B-F5232948275C}" presName="nodeFollowingNodes" presStyleLbl="node1" presStyleIdx="4" presStyleCnt="6">
        <dgm:presLayoutVars>
          <dgm:bulletEnabled val="1"/>
        </dgm:presLayoutVars>
      </dgm:prSet>
      <dgm:spPr/>
      <dgm:t>
        <a:bodyPr/>
        <a:lstStyle/>
        <a:p>
          <a:endParaRPr lang="en-AU"/>
        </a:p>
      </dgm:t>
    </dgm:pt>
    <dgm:pt modelId="{B85A3167-A273-430B-8F5B-AFCBFA1A4787}" type="pres">
      <dgm:prSet presAssocID="{A3FE2B5E-02C9-48E7-8C38-410F8B93926A}" presName="nodeFollowingNodes" presStyleLbl="node1" presStyleIdx="5" presStyleCnt="6">
        <dgm:presLayoutVars>
          <dgm:bulletEnabled val="1"/>
        </dgm:presLayoutVars>
      </dgm:prSet>
      <dgm:spPr/>
      <dgm:t>
        <a:bodyPr/>
        <a:lstStyle/>
        <a:p>
          <a:endParaRPr lang="en-AU"/>
        </a:p>
      </dgm:t>
    </dgm:pt>
  </dgm:ptLst>
  <dgm:cxnLst>
    <dgm:cxn modelId="{3CF790BB-B80D-4818-ACBD-C68BE1FD315A}" type="presOf" srcId="{83917F46-404C-4C2A-98DD-A89D645B517B}" destId="{2603D181-4360-40FF-ACB2-5D5C663034A3}" srcOrd="0" destOrd="0" presId="urn:microsoft.com/office/officeart/2005/8/layout/cycle3"/>
    <dgm:cxn modelId="{A0541D98-567C-4574-AB06-73D29F7FAF45}" type="presOf" srcId="{A3FE2B5E-02C9-48E7-8C38-410F8B93926A}" destId="{B85A3167-A273-430B-8F5B-AFCBFA1A4787}" srcOrd="0" destOrd="0" presId="urn:microsoft.com/office/officeart/2005/8/layout/cycle3"/>
    <dgm:cxn modelId="{3DF654BF-D5E8-4C2F-B3D7-B17F97931533}" type="presOf" srcId="{B837EA91-D8A5-458F-8358-6A82116437FE}" destId="{B14A5AB2-47A6-4436-B357-DB6EACEA4B60}" srcOrd="0" destOrd="0" presId="urn:microsoft.com/office/officeart/2005/8/layout/cycle3"/>
    <dgm:cxn modelId="{76CE18B5-E9D0-4EA7-99D0-D0DBD3DEA9CA}" type="presOf" srcId="{72864C02-E6FE-4DCC-9B04-0D0EA59C2DB3}" destId="{88AAEDA1-3986-40D5-B97D-99781795FEF8}" srcOrd="0" destOrd="0" presId="urn:microsoft.com/office/officeart/2005/8/layout/cycle3"/>
    <dgm:cxn modelId="{F830DF4A-B732-4B00-90DA-12AABDE0A415}" srcId="{83917F46-404C-4C2A-98DD-A89D645B517B}" destId="{40A47946-B73B-464D-B54B-F5232948275C}" srcOrd="4" destOrd="0" parTransId="{877000CD-DE40-4203-8D07-5782E6347222}" sibTransId="{737899A9-A5CF-4A61-B7EC-F4D62CEE266B}"/>
    <dgm:cxn modelId="{E32DB148-3C1B-4290-8E44-1E4F215A01BD}" srcId="{83917F46-404C-4C2A-98DD-A89D645B517B}" destId="{9E594CFA-4FAE-4764-8BFE-0868F2F04C88}" srcOrd="2" destOrd="0" parTransId="{AB3FE8C4-3F0C-4B46-B4FB-8048C9AF060F}" sibTransId="{C853BDBC-B3FB-405D-AC79-4118A37D351C}"/>
    <dgm:cxn modelId="{E03EF7CD-7ED8-4689-8C49-A358241588EE}" type="presOf" srcId="{9E594CFA-4FAE-4764-8BFE-0868F2F04C88}" destId="{82EB0808-318A-4709-953B-006FF39EC1E3}" srcOrd="0" destOrd="0" presId="urn:microsoft.com/office/officeart/2005/8/layout/cycle3"/>
    <dgm:cxn modelId="{A5F102BC-387C-4568-8BD4-B649B8A80FF3}" type="presOf" srcId="{816C4814-340E-4381-BBC8-506FCD3459BF}" destId="{59594E9F-6A3A-4044-A7B1-D9F112DEEBA1}" srcOrd="0" destOrd="0" presId="urn:microsoft.com/office/officeart/2005/8/layout/cycle3"/>
    <dgm:cxn modelId="{31CD130A-9EE2-4E1E-83C0-E13F8FD2FF07}" type="presOf" srcId="{40A47946-B73B-464D-B54B-F5232948275C}" destId="{9A214D68-17B5-4638-8E8C-3E669E706B3C}" srcOrd="0" destOrd="0" presId="urn:microsoft.com/office/officeart/2005/8/layout/cycle3"/>
    <dgm:cxn modelId="{CF02D27E-8F8F-425E-ACAB-7EFFEF131665}" type="presOf" srcId="{B7469315-E95F-492B-AC22-6A7E60BF6CCA}" destId="{CA76B5FD-9F05-42B8-AC65-86F56B5A19A4}" srcOrd="0" destOrd="0" presId="urn:microsoft.com/office/officeart/2005/8/layout/cycle3"/>
    <dgm:cxn modelId="{4BBCA5C5-A0E0-46B5-BD38-CCAD50469994}" srcId="{83917F46-404C-4C2A-98DD-A89D645B517B}" destId="{A3FE2B5E-02C9-48E7-8C38-410F8B93926A}" srcOrd="5" destOrd="0" parTransId="{821E3118-57C2-4665-9A7A-319ACD956D7D}" sibTransId="{11177F4C-85F0-4314-A333-2C60200ADC3B}"/>
    <dgm:cxn modelId="{B084D540-66A8-4720-AF94-358E300EC37F}" srcId="{83917F46-404C-4C2A-98DD-A89D645B517B}" destId="{816C4814-340E-4381-BBC8-506FCD3459BF}" srcOrd="0" destOrd="0" parTransId="{3B029394-7553-4C6D-8EBB-6F099F3C1955}" sibTransId="{B837EA91-D8A5-458F-8358-6A82116437FE}"/>
    <dgm:cxn modelId="{77A52907-B589-4B6D-A6AB-E6206647F6AB}" srcId="{83917F46-404C-4C2A-98DD-A89D645B517B}" destId="{B7469315-E95F-492B-AC22-6A7E60BF6CCA}" srcOrd="1" destOrd="0" parTransId="{6840F552-876C-46EB-9845-E21BDEF580E5}" sibTransId="{D9F01089-2CE1-47B0-B289-E3242DB70009}"/>
    <dgm:cxn modelId="{F230BDF0-749A-406F-B4D6-B29159623BBE}" srcId="{83917F46-404C-4C2A-98DD-A89D645B517B}" destId="{72864C02-E6FE-4DCC-9B04-0D0EA59C2DB3}" srcOrd="3" destOrd="0" parTransId="{72D0D3E6-63F5-4833-873F-0EFA0DAD2CC9}" sibTransId="{370C8675-EAFE-439B-B609-E7967198BAB0}"/>
    <dgm:cxn modelId="{B42BAC45-771B-462E-87DB-DD6AD1DE3BE9}" type="presParOf" srcId="{2603D181-4360-40FF-ACB2-5D5C663034A3}" destId="{A5BAD07F-F566-4B1E-A926-2BB4A0284DF5}" srcOrd="0" destOrd="0" presId="urn:microsoft.com/office/officeart/2005/8/layout/cycle3"/>
    <dgm:cxn modelId="{2E58FD5D-5D2D-438A-AE9F-21DDCC933009}" type="presParOf" srcId="{A5BAD07F-F566-4B1E-A926-2BB4A0284DF5}" destId="{59594E9F-6A3A-4044-A7B1-D9F112DEEBA1}" srcOrd="0" destOrd="0" presId="urn:microsoft.com/office/officeart/2005/8/layout/cycle3"/>
    <dgm:cxn modelId="{2E6C5638-2583-45F9-BC1C-5F2BFFF0ACFE}" type="presParOf" srcId="{A5BAD07F-F566-4B1E-A926-2BB4A0284DF5}" destId="{B14A5AB2-47A6-4436-B357-DB6EACEA4B60}" srcOrd="1" destOrd="0" presId="urn:microsoft.com/office/officeart/2005/8/layout/cycle3"/>
    <dgm:cxn modelId="{F84B19D8-0910-41D9-806D-1EECCF3D6D2F}" type="presParOf" srcId="{A5BAD07F-F566-4B1E-A926-2BB4A0284DF5}" destId="{CA76B5FD-9F05-42B8-AC65-86F56B5A19A4}" srcOrd="2" destOrd="0" presId="urn:microsoft.com/office/officeart/2005/8/layout/cycle3"/>
    <dgm:cxn modelId="{8471D36D-5B4A-4880-8C78-4DFEAEAE186B}" type="presParOf" srcId="{A5BAD07F-F566-4B1E-A926-2BB4A0284DF5}" destId="{82EB0808-318A-4709-953B-006FF39EC1E3}" srcOrd="3" destOrd="0" presId="urn:microsoft.com/office/officeart/2005/8/layout/cycle3"/>
    <dgm:cxn modelId="{27E99CB6-5BFB-4DB6-988D-E539DA6ADE64}" type="presParOf" srcId="{A5BAD07F-F566-4B1E-A926-2BB4A0284DF5}" destId="{88AAEDA1-3986-40D5-B97D-99781795FEF8}" srcOrd="4" destOrd="0" presId="urn:microsoft.com/office/officeart/2005/8/layout/cycle3"/>
    <dgm:cxn modelId="{7BF16330-DAC9-4B47-A3DB-DC8DE4A40427}" type="presParOf" srcId="{A5BAD07F-F566-4B1E-A926-2BB4A0284DF5}" destId="{9A214D68-17B5-4638-8E8C-3E669E706B3C}" srcOrd="5" destOrd="0" presId="urn:microsoft.com/office/officeart/2005/8/layout/cycle3"/>
    <dgm:cxn modelId="{AA6D9A31-014A-45A5-BB50-7C966414D372}" type="presParOf" srcId="{A5BAD07F-F566-4B1E-A926-2BB4A0284DF5}" destId="{B85A3167-A273-430B-8F5B-AFCBFA1A4787}"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17F46-404C-4C2A-98DD-A89D645B517B}" type="doc">
      <dgm:prSet loTypeId="urn:microsoft.com/office/officeart/2005/8/layout/cycle3" loCatId="cycle" qsTypeId="urn:microsoft.com/office/officeart/2005/8/quickstyle/simple5" qsCatId="simple" csTypeId="urn:microsoft.com/office/officeart/2005/8/colors/accent1_1" csCatId="accent1" phldr="1"/>
      <dgm:spPr/>
      <dgm:t>
        <a:bodyPr/>
        <a:lstStyle/>
        <a:p>
          <a:endParaRPr lang="en-AU"/>
        </a:p>
      </dgm:t>
    </dgm:pt>
    <dgm:pt modelId="{816C4814-340E-4381-BBC8-506FCD3459BF}">
      <dgm:prSet phldrT="[Text]"/>
      <dgm:spPr/>
      <dgm:t>
        <a:bodyPr/>
        <a:lstStyle/>
        <a:p>
          <a:r>
            <a:rPr lang="en-AU" dirty="0" smtClean="0">
              <a:latin typeface="Arial Black" pitchFamily="34" charset="0"/>
            </a:rPr>
            <a:t>1. Legislative Background</a:t>
          </a:r>
          <a:endParaRPr lang="en-AU" dirty="0"/>
        </a:p>
      </dgm:t>
    </dgm:pt>
    <dgm:pt modelId="{3B029394-7553-4C6D-8EBB-6F099F3C1955}" type="parTrans" cxnId="{B084D540-66A8-4720-AF94-358E300EC37F}">
      <dgm:prSet/>
      <dgm:spPr/>
      <dgm:t>
        <a:bodyPr/>
        <a:lstStyle/>
        <a:p>
          <a:endParaRPr lang="en-AU"/>
        </a:p>
      </dgm:t>
    </dgm:pt>
    <dgm:pt modelId="{B837EA91-D8A5-458F-8358-6A82116437FE}" type="sibTrans" cxnId="{B084D540-66A8-4720-AF94-358E300EC37F}">
      <dgm:prSet/>
      <dgm:spPr/>
      <dgm:t>
        <a:bodyPr/>
        <a:lstStyle/>
        <a:p>
          <a:endParaRPr lang="en-AU" dirty="0"/>
        </a:p>
      </dgm:t>
    </dgm:pt>
    <dgm:pt modelId="{B7469315-E95F-492B-AC22-6A7E60BF6CCA}">
      <dgm:prSet phldrT="[Text]"/>
      <dgm:spPr/>
      <dgm:t>
        <a:bodyPr/>
        <a:lstStyle/>
        <a:p>
          <a:r>
            <a:rPr lang="en-AU" dirty="0" smtClean="0">
              <a:latin typeface="Arial Black" pitchFamily="34" charset="0"/>
            </a:rPr>
            <a:t>2. Work Place Safety </a:t>
          </a:r>
          <a:endParaRPr lang="en-AU" dirty="0"/>
        </a:p>
      </dgm:t>
    </dgm:pt>
    <dgm:pt modelId="{6840F552-876C-46EB-9845-E21BDEF580E5}" type="parTrans" cxnId="{77A52907-B589-4B6D-A6AB-E6206647F6AB}">
      <dgm:prSet/>
      <dgm:spPr/>
      <dgm:t>
        <a:bodyPr/>
        <a:lstStyle/>
        <a:p>
          <a:endParaRPr lang="en-AU"/>
        </a:p>
      </dgm:t>
    </dgm:pt>
    <dgm:pt modelId="{D9F01089-2CE1-47B0-B289-E3242DB70009}" type="sibTrans" cxnId="{77A52907-B589-4B6D-A6AB-E6206647F6AB}">
      <dgm:prSet/>
      <dgm:spPr/>
      <dgm:t>
        <a:bodyPr/>
        <a:lstStyle/>
        <a:p>
          <a:endParaRPr lang="en-AU"/>
        </a:p>
      </dgm:t>
    </dgm:pt>
    <dgm:pt modelId="{9E594CFA-4FAE-4764-8BFE-0868F2F04C8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dirty="0" smtClean="0">
              <a:latin typeface="Arial Black" pitchFamily="34" charset="0"/>
            </a:rPr>
            <a:t>3. Environmental Hazards</a:t>
          </a:r>
          <a:endParaRPr lang="en-AU" dirty="0" smtClean="0"/>
        </a:p>
      </dgm:t>
    </dgm:pt>
    <dgm:pt modelId="{AB3FE8C4-3F0C-4B46-B4FB-8048C9AF060F}" type="parTrans" cxnId="{E32DB148-3C1B-4290-8E44-1E4F215A01BD}">
      <dgm:prSet/>
      <dgm:spPr/>
      <dgm:t>
        <a:bodyPr/>
        <a:lstStyle/>
        <a:p>
          <a:endParaRPr lang="en-AU"/>
        </a:p>
      </dgm:t>
    </dgm:pt>
    <dgm:pt modelId="{C853BDBC-B3FB-405D-AC79-4118A37D351C}" type="sibTrans" cxnId="{E32DB148-3C1B-4290-8E44-1E4F215A01BD}">
      <dgm:prSet/>
      <dgm:spPr/>
      <dgm:t>
        <a:bodyPr/>
        <a:lstStyle/>
        <a:p>
          <a:endParaRPr lang="en-AU"/>
        </a:p>
      </dgm:t>
    </dgm:pt>
    <dgm:pt modelId="{72864C02-E6FE-4DCC-9B04-0D0EA59C2DB3}">
      <dgm:prSet phldrT="[Text]"/>
      <dgm:spPr/>
      <dgm:t>
        <a:bodyPr/>
        <a:lstStyle/>
        <a:p>
          <a:r>
            <a:rPr lang="en-AU" dirty="0" smtClean="0">
              <a:latin typeface="Arial Black" pitchFamily="34" charset="0"/>
            </a:rPr>
            <a:t>4. Personal Safety </a:t>
          </a:r>
          <a:endParaRPr lang="en-AU" dirty="0"/>
        </a:p>
      </dgm:t>
    </dgm:pt>
    <dgm:pt modelId="{72D0D3E6-63F5-4833-873F-0EFA0DAD2CC9}" type="parTrans" cxnId="{F230BDF0-749A-406F-B4D6-B29159623BBE}">
      <dgm:prSet/>
      <dgm:spPr/>
      <dgm:t>
        <a:bodyPr/>
        <a:lstStyle/>
        <a:p>
          <a:endParaRPr lang="en-AU"/>
        </a:p>
      </dgm:t>
    </dgm:pt>
    <dgm:pt modelId="{370C8675-EAFE-439B-B609-E7967198BAB0}" type="sibTrans" cxnId="{F230BDF0-749A-406F-B4D6-B29159623BBE}">
      <dgm:prSet/>
      <dgm:spPr/>
      <dgm:t>
        <a:bodyPr/>
        <a:lstStyle/>
        <a:p>
          <a:endParaRPr lang="en-AU"/>
        </a:p>
      </dgm:t>
    </dgm:pt>
    <dgm:pt modelId="{40A47946-B73B-464D-B54B-F5232948275C}">
      <dgm:prSet phldrT="[Text]"/>
      <dgm:spPr/>
      <dgm:t>
        <a:bodyPr/>
        <a:lstStyle/>
        <a:p>
          <a:r>
            <a:rPr lang="en-AU" dirty="0" smtClean="0">
              <a:latin typeface="Arial Black" pitchFamily="34" charset="0"/>
            </a:rPr>
            <a:t>5. Risk Assessment and Reporting</a:t>
          </a:r>
          <a:endParaRPr lang="en-AU" dirty="0"/>
        </a:p>
      </dgm:t>
    </dgm:pt>
    <dgm:pt modelId="{877000CD-DE40-4203-8D07-5782E6347222}" type="parTrans" cxnId="{F830DF4A-B732-4B00-90DA-12AABDE0A415}">
      <dgm:prSet/>
      <dgm:spPr/>
      <dgm:t>
        <a:bodyPr/>
        <a:lstStyle/>
        <a:p>
          <a:endParaRPr lang="en-AU"/>
        </a:p>
      </dgm:t>
    </dgm:pt>
    <dgm:pt modelId="{737899A9-A5CF-4A61-B7EC-F4D62CEE266B}" type="sibTrans" cxnId="{F830DF4A-B732-4B00-90DA-12AABDE0A415}">
      <dgm:prSet/>
      <dgm:spPr/>
      <dgm:t>
        <a:bodyPr/>
        <a:lstStyle/>
        <a:p>
          <a:endParaRPr lang="en-AU"/>
        </a:p>
      </dgm:t>
    </dgm:pt>
    <dgm:pt modelId="{A3FE2B5E-02C9-48E7-8C38-410F8B93926A}">
      <dgm:prSet phldrT="[Text]"/>
      <dgm:spPr/>
      <dgm:t>
        <a:bodyPr/>
        <a:lstStyle/>
        <a:p>
          <a:r>
            <a:rPr lang="en-AU" dirty="0" smtClean="0">
              <a:latin typeface="Arial Black" pitchFamily="34" charset="0"/>
            </a:rPr>
            <a:t>6. Project Information</a:t>
          </a:r>
          <a:endParaRPr lang="en-AU" dirty="0">
            <a:latin typeface="Arial Black" pitchFamily="34" charset="0"/>
          </a:endParaRPr>
        </a:p>
      </dgm:t>
    </dgm:pt>
    <dgm:pt modelId="{821E3118-57C2-4665-9A7A-319ACD956D7D}" type="parTrans" cxnId="{4BBCA5C5-A0E0-46B5-BD38-CCAD50469994}">
      <dgm:prSet/>
      <dgm:spPr/>
      <dgm:t>
        <a:bodyPr/>
        <a:lstStyle/>
        <a:p>
          <a:endParaRPr lang="en-AU"/>
        </a:p>
      </dgm:t>
    </dgm:pt>
    <dgm:pt modelId="{11177F4C-85F0-4314-A333-2C60200ADC3B}" type="sibTrans" cxnId="{4BBCA5C5-A0E0-46B5-BD38-CCAD50469994}">
      <dgm:prSet/>
      <dgm:spPr/>
      <dgm:t>
        <a:bodyPr/>
        <a:lstStyle/>
        <a:p>
          <a:endParaRPr lang="en-AU"/>
        </a:p>
      </dgm:t>
    </dgm:pt>
    <dgm:pt modelId="{2603D181-4360-40FF-ACB2-5D5C663034A3}" type="pres">
      <dgm:prSet presAssocID="{83917F46-404C-4C2A-98DD-A89D645B517B}" presName="Name0" presStyleCnt="0">
        <dgm:presLayoutVars>
          <dgm:dir/>
          <dgm:resizeHandles val="exact"/>
        </dgm:presLayoutVars>
      </dgm:prSet>
      <dgm:spPr/>
      <dgm:t>
        <a:bodyPr/>
        <a:lstStyle/>
        <a:p>
          <a:endParaRPr lang="en-AU"/>
        </a:p>
      </dgm:t>
    </dgm:pt>
    <dgm:pt modelId="{A5BAD07F-F566-4B1E-A926-2BB4A0284DF5}" type="pres">
      <dgm:prSet presAssocID="{83917F46-404C-4C2A-98DD-A89D645B517B}" presName="cycle" presStyleCnt="0"/>
      <dgm:spPr/>
      <dgm:t>
        <a:bodyPr/>
        <a:lstStyle/>
        <a:p>
          <a:endParaRPr lang="en-AU"/>
        </a:p>
      </dgm:t>
    </dgm:pt>
    <dgm:pt modelId="{59594E9F-6A3A-4044-A7B1-D9F112DEEBA1}" type="pres">
      <dgm:prSet presAssocID="{816C4814-340E-4381-BBC8-506FCD3459BF}" presName="nodeFirstNode" presStyleLbl="node1" presStyleIdx="0" presStyleCnt="6">
        <dgm:presLayoutVars>
          <dgm:bulletEnabled val="1"/>
        </dgm:presLayoutVars>
      </dgm:prSet>
      <dgm:spPr/>
      <dgm:t>
        <a:bodyPr/>
        <a:lstStyle/>
        <a:p>
          <a:endParaRPr lang="en-AU"/>
        </a:p>
      </dgm:t>
    </dgm:pt>
    <dgm:pt modelId="{B14A5AB2-47A6-4436-B357-DB6EACEA4B60}" type="pres">
      <dgm:prSet presAssocID="{B837EA91-D8A5-458F-8358-6A82116437FE}" presName="sibTransFirstNode" presStyleLbl="bgShp" presStyleIdx="0" presStyleCnt="1"/>
      <dgm:spPr/>
      <dgm:t>
        <a:bodyPr/>
        <a:lstStyle/>
        <a:p>
          <a:endParaRPr lang="en-AU"/>
        </a:p>
      </dgm:t>
    </dgm:pt>
    <dgm:pt modelId="{CA76B5FD-9F05-42B8-AC65-86F56B5A19A4}" type="pres">
      <dgm:prSet presAssocID="{B7469315-E95F-492B-AC22-6A7E60BF6CCA}" presName="nodeFollowingNodes" presStyleLbl="node1" presStyleIdx="1" presStyleCnt="6">
        <dgm:presLayoutVars>
          <dgm:bulletEnabled val="1"/>
        </dgm:presLayoutVars>
      </dgm:prSet>
      <dgm:spPr/>
      <dgm:t>
        <a:bodyPr/>
        <a:lstStyle/>
        <a:p>
          <a:endParaRPr lang="en-AU"/>
        </a:p>
      </dgm:t>
    </dgm:pt>
    <dgm:pt modelId="{82EB0808-318A-4709-953B-006FF39EC1E3}" type="pres">
      <dgm:prSet presAssocID="{9E594CFA-4FAE-4764-8BFE-0868F2F04C88}" presName="nodeFollowingNodes" presStyleLbl="node1" presStyleIdx="2" presStyleCnt="6" custScaleX="110668" custRadScaleRad="95305" custRadScaleInc="-10460">
        <dgm:presLayoutVars>
          <dgm:bulletEnabled val="1"/>
        </dgm:presLayoutVars>
      </dgm:prSet>
      <dgm:spPr/>
      <dgm:t>
        <a:bodyPr/>
        <a:lstStyle/>
        <a:p>
          <a:endParaRPr lang="en-AU"/>
        </a:p>
      </dgm:t>
    </dgm:pt>
    <dgm:pt modelId="{88AAEDA1-3986-40D5-B97D-99781795FEF8}" type="pres">
      <dgm:prSet presAssocID="{72864C02-E6FE-4DCC-9B04-0D0EA59C2DB3}" presName="nodeFollowingNodes" presStyleLbl="node1" presStyleIdx="3" presStyleCnt="6" custScaleX="102669" custRadScaleRad="98462" custRadScaleInc="-5263">
        <dgm:presLayoutVars>
          <dgm:bulletEnabled val="1"/>
        </dgm:presLayoutVars>
      </dgm:prSet>
      <dgm:spPr/>
      <dgm:t>
        <a:bodyPr/>
        <a:lstStyle/>
        <a:p>
          <a:endParaRPr lang="en-AU"/>
        </a:p>
      </dgm:t>
    </dgm:pt>
    <dgm:pt modelId="{9A214D68-17B5-4638-8E8C-3E669E706B3C}" type="pres">
      <dgm:prSet presAssocID="{40A47946-B73B-464D-B54B-F5232948275C}" presName="nodeFollowingNodes" presStyleLbl="node1" presStyleIdx="4" presStyleCnt="6">
        <dgm:presLayoutVars>
          <dgm:bulletEnabled val="1"/>
        </dgm:presLayoutVars>
      </dgm:prSet>
      <dgm:spPr/>
      <dgm:t>
        <a:bodyPr/>
        <a:lstStyle/>
        <a:p>
          <a:endParaRPr lang="en-AU"/>
        </a:p>
      </dgm:t>
    </dgm:pt>
    <dgm:pt modelId="{B85A3167-A273-430B-8F5B-AFCBFA1A4787}" type="pres">
      <dgm:prSet presAssocID="{A3FE2B5E-02C9-48E7-8C38-410F8B93926A}" presName="nodeFollowingNodes" presStyleLbl="node1" presStyleIdx="5" presStyleCnt="6">
        <dgm:presLayoutVars>
          <dgm:bulletEnabled val="1"/>
        </dgm:presLayoutVars>
      </dgm:prSet>
      <dgm:spPr/>
      <dgm:t>
        <a:bodyPr/>
        <a:lstStyle/>
        <a:p>
          <a:endParaRPr lang="en-AU"/>
        </a:p>
      </dgm:t>
    </dgm:pt>
  </dgm:ptLst>
  <dgm:cxnLst>
    <dgm:cxn modelId="{C22CFB7B-3A35-4CF1-9AA7-D82DE36158F1}" type="presOf" srcId="{B837EA91-D8A5-458F-8358-6A82116437FE}" destId="{B14A5AB2-47A6-4436-B357-DB6EACEA4B60}" srcOrd="0" destOrd="0" presId="urn:microsoft.com/office/officeart/2005/8/layout/cycle3"/>
    <dgm:cxn modelId="{46534A9E-EBD8-4039-9990-2A9CC3888016}" type="presOf" srcId="{72864C02-E6FE-4DCC-9B04-0D0EA59C2DB3}" destId="{88AAEDA1-3986-40D5-B97D-99781795FEF8}" srcOrd="0" destOrd="0" presId="urn:microsoft.com/office/officeart/2005/8/layout/cycle3"/>
    <dgm:cxn modelId="{F830DF4A-B732-4B00-90DA-12AABDE0A415}" srcId="{83917F46-404C-4C2A-98DD-A89D645B517B}" destId="{40A47946-B73B-464D-B54B-F5232948275C}" srcOrd="4" destOrd="0" parTransId="{877000CD-DE40-4203-8D07-5782E6347222}" sibTransId="{737899A9-A5CF-4A61-B7EC-F4D62CEE266B}"/>
    <dgm:cxn modelId="{85E8907F-6BBB-4D9B-82C5-C9DE2668283F}" type="presOf" srcId="{A3FE2B5E-02C9-48E7-8C38-410F8B93926A}" destId="{B85A3167-A273-430B-8F5B-AFCBFA1A4787}" srcOrd="0" destOrd="0" presId="urn:microsoft.com/office/officeart/2005/8/layout/cycle3"/>
    <dgm:cxn modelId="{525AF4E5-FD2E-4999-B064-7FB5EFF21381}" type="presOf" srcId="{9E594CFA-4FAE-4764-8BFE-0868F2F04C88}" destId="{82EB0808-318A-4709-953B-006FF39EC1E3}" srcOrd="0" destOrd="0" presId="urn:microsoft.com/office/officeart/2005/8/layout/cycle3"/>
    <dgm:cxn modelId="{E32DB148-3C1B-4290-8E44-1E4F215A01BD}" srcId="{83917F46-404C-4C2A-98DD-A89D645B517B}" destId="{9E594CFA-4FAE-4764-8BFE-0868F2F04C88}" srcOrd="2" destOrd="0" parTransId="{AB3FE8C4-3F0C-4B46-B4FB-8048C9AF060F}" sibTransId="{C853BDBC-B3FB-405D-AC79-4118A37D351C}"/>
    <dgm:cxn modelId="{3DA52520-D64C-44F6-837C-9764EAA36EB6}" type="presOf" srcId="{83917F46-404C-4C2A-98DD-A89D645B517B}" destId="{2603D181-4360-40FF-ACB2-5D5C663034A3}" srcOrd="0" destOrd="0" presId="urn:microsoft.com/office/officeart/2005/8/layout/cycle3"/>
    <dgm:cxn modelId="{AA98FF31-5190-454C-AA8B-55497FBB015F}" type="presOf" srcId="{B7469315-E95F-492B-AC22-6A7E60BF6CCA}" destId="{CA76B5FD-9F05-42B8-AC65-86F56B5A19A4}" srcOrd="0" destOrd="0" presId="urn:microsoft.com/office/officeart/2005/8/layout/cycle3"/>
    <dgm:cxn modelId="{69B8CDF1-7EFC-4A87-9B08-A798CAF52C07}" type="presOf" srcId="{816C4814-340E-4381-BBC8-506FCD3459BF}" destId="{59594E9F-6A3A-4044-A7B1-D9F112DEEBA1}" srcOrd="0" destOrd="0" presId="urn:microsoft.com/office/officeart/2005/8/layout/cycle3"/>
    <dgm:cxn modelId="{4BBCA5C5-A0E0-46B5-BD38-CCAD50469994}" srcId="{83917F46-404C-4C2A-98DD-A89D645B517B}" destId="{A3FE2B5E-02C9-48E7-8C38-410F8B93926A}" srcOrd="5" destOrd="0" parTransId="{821E3118-57C2-4665-9A7A-319ACD956D7D}" sibTransId="{11177F4C-85F0-4314-A333-2C60200ADC3B}"/>
    <dgm:cxn modelId="{B084D540-66A8-4720-AF94-358E300EC37F}" srcId="{83917F46-404C-4C2A-98DD-A89D645B517B}" destId="{816C4814-340E-4381-BBC8-506FCD3459BF}" srcOrd="0" destOrd="0" parTransId="{3B029394-7553-4C6D-8EBB-6F099F3C1955}" sibTransId="{B837EA91-D8A5-458F-8358-6A82116437FE}"/>
    <dgm:cxn modelId="{77A52907-B589-4B6D-A6AB-E6206647F6AB}" srcId="{83917F46-404C-4C2A-98DD-A89D645B517B}" destId="{B7469315-E95F-492B-AC22-6A7E60BF6CCA}" srcOrd="1" destOrd="0" parTransId="{6840F552-876C-46EB-9845-E21BDEF580E5}" sibTransId="{D9F01089-2CE1-47B0-B289-E3242DB70009}"/>
    <dgm:cxn modelId="{9F2C4899-92B5-4542-BB4D-B086B76C4B17}" type="presOf" srcId="{40A47946-B73B-464D-B54B-F5232948275C}" destId="{9A214D68-17B5-4638-8E8C-3E669E706B3C}" srcOrd="0" destOrd="0" presId="urn:microsoft.com/office/officeart/2005/8/layout/cycle3"/>
    <dgm:cxn modelId="{F230BDF0-749A-406F-B4D6-B29159623BBE}" srcId="{83917F46-404C-4C2A-98DD-A89D645B517B}" destId="{72864C02-E6FE-4DCC-9B04-0D0EA59C2DB3}" srcOrd="3" destOrd="0" parTransId="{72D0D3E6-63F5-4833-873F-0EFA0DAD2CC9}" sibTransId="{370C8675-EAFE-439B-B609-E7967198BAB0}"/>
    <dgm:cxn modelId="{A5F13651-7F8C-4D88-A42C-1976BCCFBAEE}" type="presParOf" srcId="{2603D181-4360-40FF-ACB2-5D5C663034A3}" destId="{A5BAD07F-F566-4B1E-A926-2BB4A0284DF5}" srcOrd="0" destOrd="0" presId="urn:microsoft.com/office/officeart/2005/8/layout/cycle3"/>
    <dgm:cxn modelId="{9D9B5D4A-B47C-49C5-A33E-DA861B4E95C0}" type="presParOf" srcId="{A5BAD07F-F566-4B1E-A926-2BB4A0284DF5}" destId="{59594E9F-6A3A-4044-A7B1-D9F112DEEBA1}" srcOrd="0" destOrd="0" presId="urn:microsoft.com/office/officeart/2005/8/layout/cycle3"/>
    <dgm:cxn modelId="{2B9647A8-D9C8-418F-BF90-B6D661EB6504}" type="presParOf" srcId="{A5BAD07F-F566-4B1E-A926-2BB4A0284DF5}" destId="{B14A5AB2-47A6-4436-B357-DB6EACEA4B60}" srcOrd="1" destOrd="0" presId="urn:microsoft.com/office/officeart/2005/8/layout/cycle3"/>
    <dgm:cxn modelId="{05DB56D0-98F1-4755-B8A2-D7A8A576A352}" type="presParOf" srcId="{A5BAD07F-F566-4B1E-A926-2BB4A0284DF5}" destId="{CA76B5FD-9F05-42B8-AC65-86F56B5A19A4}" srcOrd="2" destOrd="0" presId="urn:microsoft.com/office/officeart/2005/8/layout/cycle3"/>
    <dgm:cxn modelId="{EFD211EC-DD34-4A79-AE82-E64494D6A641}" type="presParOf" srcId="{A5BAD07F-F566-4B1E-A926-2BB4A0284DF5}" destId="{82EB0808-318A-4709-953B-006FF39EC1E3}" srcOrd="3" destOrd="0" presId="urn:microsoft.com/office/officeart/2005/8/layout/cycle3"/>
    <dgm:cxn modelId="{DFF356B9-0ED5-4F2A-86A1-668AD8051425}" type="presParOf" srcId="{A5BAD07F-F566-4B1E-A926-2BB4A0284DF5}" destId="{88AAEDA1-3986-40D5-B97D-99781795FEF8}" srcOrd="4" destOrd="0" presId="urn:microsoft.com/office/officeart/2005/8/layout/cycle3"/>
    <dgm:cxn modelId="{103D5AC8-1CB2-4EF5-A2C7-F870F3EB2ACF}" type="presParOf" srcId="{A5BAD07F-F566-4B1E-A926-2BB4A0284DF5}" destId="{9A214D68-17B5-4638-8E8C-3E669E706B3C}" srcOrd="5" destOrd="0" presId="urn:microsoft.com/office/officeart/2005/8/layout/cycle3"/>
    <dgm:cxn modelId="{BC6F0393-4BDD-40CC-BBDD-D22F4C5AADB3}" type="presParOf" srcId="{A5BAD07F-F566-4B1E-A926-2BB4A0284DF5}" destId="{B85A3167-A273-430B-8F5B-AFCBFA1A4787}"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4A5AB2-47A6-4436-B357-DB6EACEA4B60}">
      <dsp:nvSpPr>
        <dsp:cNvPr id="0" name=""/>
        <dsp:cNvSpPr/>
      </dsp:nvSpPr>
      <dsp:spPr>
        <a:xfrm>
          <a:off x="766836" y="-5287"/>
          <a:ext cx="4473416" cy="4473416"/>
        </a:xfrm>
        <a:prstGeom prst="circularArrow">
          <a:avLst>
            <a:gd name="adj1" fmla="val 5274"/>
            <a:gd name="adj2" fmla="val 312630"/>
            <a:gd name="adj3" fmla="val 14263227"/>
            <a:gd name="adj4" fmla="val 17106511"/>
            <a:gd name="adj5" fmla="val 5477"/>
          </a:avLst>
        </a:prstGeom>
        <a:solidFill>
          <a:schemeClr val="dk2">
            <a:tint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dk2">
              <a:tint val="4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 modelId="{59594E9F-6A3A-4044-A7B1-D9F112DEEBA1}">
      <dsp:nvSpPr>
        <dsp:cNvPr id="0" name=""/>
        <dsp:cNvSpPr/>
      </dsp:nvSpPr>
      <dsp:spPr>
        <a:xfrm>
          <a:off x="2170106" y="755"/>
          <a:ext cx="1666874" cy="833437"/>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smtClean="0">
              <a:latin typeface="Arial Black" pitchFamily="34" charset="0"/>
            </a:rPr>
            <a:t>1. Legislative Background</a:t>
          </a:r>
          <a:endParaRPr lang="en-AU" sz="1300" kern="1200" dirty="0"/>
        </a:p>
      </dsp:txBody>
      <dsp:txXfrm>
        <a:off x="2170106" y="755"/>
        <a:ext cx="1666874" cy="833437"/>
      </dsp:txXfrm>
    </dsp:sp>
    <dsp:sp modelId="{CA76B5FD-9F05-42B8-AC65-86F56B5A19A4}">
      <dsp:nvSpPr>
        <dsp:cNvPr id="0" name=""/>
        <dsp:cNvSpPr/>
      </dsp:nvSpPr>
      <dsp:spPr>
        <a:xfrm>
          <a:off x="3741746" y="908142"/>
          <a:ext cx="1666874" cy="833437"/>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smtClean="0">
              <a:latin typeface="Arial Black" pitchFamily="34" charset="0"/>
            </a:rPr>
            <a:t>2. Work Place Safety </a:t>
          </a:r>
          <a:endParaRPr lang="en-AU" sz="1300" kern="1200" dirty="0"/>
        </a:p>
      </dsp:txBody>
      <dsp:txXfrm>
        <a:off x="3741746" y="908142"/>
        <a:ext cx="1666874" cy="833437"/>
      </dsp:txXfrm>
    </dsp:sp>
    <dsp:sp modelId="{82EB0808-318A-4709-953B-006FF39EC1E3}">
      <dsp:nvSpPr>
        <dsp:cNvPr id="0" name=""/>
        <dsp:cNvSpPr/>
      </dsp:nvSpPr>
      <dsp:spPr>
        <a:xfrm>
          <a:off x="3653524" y="2536080"/>
          <a:ext cx="1844697" cy="833437"/>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300" kern="1200" smtClean="0">
              <a:latin typeface="Arial Black" pitchFamily="34" charset="0"/>
            </a:rPr>
            <a:t>3. Environmental Hazards</a:t>
          </a:r>
          <a:endParaRPr lang="en-AU" sz="1300" kern="1200" dirty="0" smtClean="0"/>
        </a:p>
      </dsp:txBody>
      <dsp:txXfrm>
        <a:off x="3653524" y="2536080"/>
        <a:ext cx="1844697" cy="833437"/>
      </dsp:txXfrm>
    </dsp:sp>
    <dsp:sp modelId="{88AAEDA1-3986-40D5-B97D-99781795FEF8}">
      <dsp:nvSpPr>
        <dsp:cNvPr id="0" name=""/>
        <dsp:cNvSpPr/>
      </dsp:nvSpPr>
      <dsp:spPr>
        <a:xfrm>
          <a:off x="2232243" y="3600397"/>
          <a:ext cx="1711363" cy="833437"/>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4. Personal Safety </a:t>
          </a:r>
          <a:endParaRPr lang="en-AU" sz="1300" kern="1200" dirty="0"/>
        </a:p>
      </dsp:txBody>
      <dsp:txXfrm>
        <a:off x="2232243" y="3600397"/>
        <a:ext cx="1711363" cy="833437"/>
      </dsp:txXfrm>
    </dsp:sp>
    <dsp:sp modelId="{9A214D68-17B5-4638-8E8C-3E669E706B3C}">
      <dsp:nvSpPr>
        <dsp:cNvPr id="0" name=""/>
        <dsp:cNvSpPr/>
      </dsp:nvSpPr>
      <dsp:spPr>
        <a:xfrm>
          <a:off x="598467" y="2722915"/>
          <a:ext cx="1666874" cy="833437"/>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5. Risk Assessment and Reporting</a:t>
          </a:r>
          <a:endParaRPr lang="en-AU" sz="1300" kern="1200" dirty="0"/>
        </a:p>
      </dsp:txBody>
      <dsp:txXfrm>
        <a:off x="598467" y="2722915"/>
        <a:ext cx="1666874" cy="833437"/>
      </dsp:txXfrm>
    </dsp:sp>
    <dsp:sp modelId="{B85A3167-A273-430B-8F5B-AFCBFA1A4787}">
      <dsp:nvSpPr>
        <dsp:cNvPr id="0" name=""/>
        <dsp:cNvSpPr/>
      </dsp:nvSpPr>
      <dsp:spPr>
        <a:xfrm>
          <a:off x="598467" y="908142"/>
          <a:ext cx="1666874" cy="833437"/>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6. Project Information</a:t>
          </a:r>
          <a:endParaRPr lang="en-AU" sz="1300" kern="1200" dirty="0">
            <a:latin typeface="Arial Black" pitchFamily="34" charset="0"/>
          </a:endParaRPr>
        </a:p>
      </dsp:txBody>
      <dsp:txXfrm>
        <a:off x="598467" y="908142"/>
        <a:ext cx="1666874" cy="8334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4A5AB2-47A6-4436-B357-DB6EACEA4B60}">
      <dsp:nvSpPr>
        <dsp:cNvPr id="0" name=""/>
        <dsp:cNvSpPr/>
      </dsp:nvSpPr>
      <dsp:spPr>
        <a:xfrm>
          <a:off x="766836" y="-5287"/>
          <a:ext cx="4473416" cy="4473416"/>
        </a:xfrm>
        <a:prstGeom prst="circularArrow">
          <a:avLst>
            <a:gd name="adj1" fmla="val 5274"/>
            <a:gd name="adj2" fmla="val 312630"/>
            <a:gd name="adj3" fmla="val 14263227"/>
            <a:gd name="adj4" fmla="val 17106511"/>
            <a:gd name="adj5" fmla="val 5477"/>
          </a:avLst>
        </a:prstGeom>
        <a:solidFill>
          <a:schemeClr val="accent1">
            <a:tint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4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 modelId="{59594E9F-6A3A-4044-A7B1-D9F112DEEBA1}">
      <dsp:nvSpPr>
        <dsp:cNvPr id="0" name=""/>
        <dsp:cNvSpPr/>
      </dsp:nvSpPr>
      <dsp:spPr>
        <a:xfrm>
          <a:off x="2170106" y="755"/>
          <a:ext cx="1666874" cy="83343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1. Legislative Background</a:t>
          </a:r>
          <a:endParaRPr lang="en-AU" sz="1300" kern="1200" dirty="0"/>
        </a:p>
      </dsp:txBody>
      <dsp:txXfrm>
        <a:off x="2170106" y="755"/>
        <a:ext cx="1666874" cy="833437"/>
      </dsp:txXfrm>
    </dsp:sp>
    <dsp:sp modelId="{CA76B5FD-9F05-42B8-AC65-86F56B5A19A4}">
      <dsp:nvSpPr>
        <dsp:cNvPr id="0" name=""/>
        <dsp:cNvSpPr/>
      </dsp:nvSpPr>
      <dsp:spPr>
        <a:xfrm>
          <a:off x="3741746" y="908142"/>
          <a:ext cx="1666874" cy="83343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2. Work Place Safety </a:t>
          </a:r>
          <a:endParaRPr lang="en-AU" sz="1300" kern="1200" dirty="0"/>
        </a:p>
      </dsp:txBody>
      <dsp:txXfrm>
        <a:off x="3741746" y="908142"/>
        <a:ext cx="1666874" cy="833437"/>
      </dsp:txXfrm>
    </dsp:sp>
    <dsp:sp modelId="{82EB0808-318A-4709-953B-006FF39EC1E3}">
      <dsp:nvSpPr>
        <dsp:cNvPr id="0" name=""/>
        <dsp:cNvSpPr/>
      </dsp:nvSpPr>
      <dsp:spPr>
        <a:xfrm>
          <a:off x="3653524" y="2536080"/>
          <a:ext cx="1844697" cy="83343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300" kern="1200" dirty="0" smtClean="0">
              <a:latin typeface="Arial Black" pitchFamily="34" charset="0"/>
            </a:rPr>
            <a:t>3. Environmental Hazards</a:t>
          </a:r>
          <a:endParaRPr lang="en-AU" sz="1300" kern="1200" dirty="0" smtClean="0"/>
        </a:p>
      </dsp:txBody>
      <dsp:txXfrm>
        <a:off x="3653524" y="2536080"/>
        <a:ext cx="1844697" cy="833437"/>
      </dsp:txXfrm>
    </dsp:sp>
    <dsp:sp modelId="{88AAEDA1-3986-40D5-B97D-99781795FEF8}">
      <dsp:nvSpPr>
        <dsp:cNvPr id="0" name=""/>
        <dsp:cNvSpPr/>
      </dsp:nvSpPr>
      <dsp:spPr>
        <a:xfrm>
          <a:off x="2232243" y="3600397"/>
          <a:ext cx="1711363" cy="83343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4. Personal Safety </a:t>
          </a:r>
          <a:endParaRPr lang="en-AU" sz="1300" kern="1200" dirty="0"/>
        </a:p>
      </dsp:txBody>
      <dsp:txXfrm>
        <a:off x="2232243" y="3600397"/>
        <a:ext cx="1711363" cy="833437"/>
      </dsp:txXfrm>
    </dsp:sp>
    <dsp:sp modelId="{9A214D68-17B5-4638-8E8C-3E669E706B3C}">
      <dsp:nvSpPr>
        <dsp:cNvPr id="0" name=""/>
        <dsp:cNvSpPr/>
      </dsp:nvSpPr>
      <dsp:spPr>
        <a:xfrm>
          <a:off x="598467" y="2722915"/>
          <a:ext cx="1666874" cy="83343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5. Risk Assessment and Reporting</a:t>
          </a:r>
          <a:endParaRPr lang="en-AU" sz="1300" kern="1200" dirty="0"/>
        </a:p>
      </dsp:txBody>
      <dsp:txXfrm>
        <a:off x="598467" y="2722915"/>
        <a:ext cx="1666874" cy="833437"/>
      </dsp:txXfrm>
    </dsp:sp>
    <dsp:sp modelId="{B85A3167-A273-430B-8F5B-AFCBFA1A4787}">
      <dsp:nvSpPr>
        <dsp:cNvPr id="0" name=""/>
        <dsp:cNvSpPr/>
      </dsp:nvSpPr>
      <dsp:spPr>
        <a:xfrm>
          <a:off x="598467" y="908142"/>
          <a:ext cx="1666874" cy="83343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6. Project Information</a:t>
          </a:r>
          <a:endParaRPr lang="en-AU" sz="1300" kern="1200" dirty="0">
            <a:latin typeface="Arial Black" pitchFamily="34" charset="0"/>
          </a:endParaRPr>
        </a:p>
      </dsp:txBody>
      <dsp:txXfrm>
        <a:off x="598467" y="908142"/>
        <a:ext cx="1666874" cy="83343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eorgia" pitchFamily="18" charset="0"/>
              </a:defRPr>
            </a:lvl1pPr>
          </a:lstStyle>
          <a:p>
            <a:pPr>
              <a:defRPr/>
            </a:pPr>
            <a:endParaRPr lang="en-AU" dirty="0"/>
          </a:p>
        </p:txBody>
      </p:sp>
      <p:sp>
        <p:nvSpPr>
          <p:cNvPr id="72707"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eorgia" pitchFamily="18" charset="0"/>
              </a:defRPr>
            </a:lvl1pPr>
          </a:lstStyle>
          <a:p>
            <a:pPr>
              <a:defRPr/>
            </a:pPr>
            <a:fld id="{B42130C9-6519-4E17-B811-31B34B0B6D06}" type="datetimeFigureOut">
              <a:rPr lang="en-AU"/>
              <a:pPr>
                <a:defRPr/>
              </a:pPr>
              <a:t>26/04/2012</a:t>
            </a:fld>
            <a:endParaRPr lang="en-AU" dirty="0"/>
          </a:p>
        </p:txBody>
      </p:sp>
      <p:sp>
        <p:nvSpPr>
          <p:cNvPr id="72708"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eorgia" pitchFamily="18" charset="0"/>
              </a:defRPr>
            </a:lvl1pPr>
          </a:lstStyle>
          <a:p>
            <a:pPr>
              <a:defRPr/>
            </a:pPr>
            <a:endParaRPr lang="en-AU" dirty="0"/>
          </a:p>
        </p:txBody>
      </p:sp>
      <p:sp>
        <p:nvSpPr>
          <p:cNvPr id="72709"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eorgia" pitchFamily="18" charset="0"/>
              </a:defRPr>
            </a:lvl1pPr>
          </a:lstStyle>
          <a:p>
            <a:pPr>
              <a:defRPr/>
            </a:pPr>
            <a:fld id="{F7275098-5286-4C33-9B7F-4C29C5ABCA14}" type="slidenum">
              <a:rPr lang="en-AU"/>
              <a:pPr>
                <a:defRPr/>
              </a:pPr>
              <a:t>‹#›</a:t>
            </a:fld>
            <a:endParaRPr lang="en-AU" dirty="0"/>
          </a:p>
        </p:txBody>
      </p:sp>
    </p:spTree>
    <p:extLst>
      <p:ext uri="{BB962C8B-B14F-4D97-AF65-F5344CB8AC3E}">
        <p14:creationId xmlns:p14="http://schemas.microsoft.com/office/powerpoint/2010/main" xmlns="" val="1832705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dirty="0"/>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01E303-A1B8-4FF9-B074-696217BB1267}" type="datetimeFigureOut">
              <a:rPr lang="en-US"/>
              <a:pPr>
                <a:defRPr/>
              </a:pPr>
              <a:t>4/26/2012</a:t>
            </a:fld>
            <a:endParaRPr lang="en-AU" dirty="0"/>
          </a:p>
        </p:txBody>
      </p:sp>
      <p:sp>
        <p:nvSpPr>
          <p:cNvPr id="4" name="Slide Image Placeholder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dirty="0"/>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950C35F-0DEB-4B52-85F1-B6DBD90F2B1D}" type="slidenum">
              <a:rPr lang="en-AU"/>
              <a:pPr>
                <a:defRPr/>
              </a:pPr>
              <a:t>‹#›</a:t>
            </a:fld>
            <a:endParaRPr lang="en-AU" dirty="0"/>
          </a:p>
        </p:txBody>
      </p:sp>
    </p:spTree>
    <p:extLst>
      <p:ext uri="{BB962C8B-B14F-4D97-AF65-F5344CB8AC3E}">
        <p14:creationId xmlns:p14="http://schemas.microsoft.com/office/powerpoint/2010/main" xmlns="" val="3567294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spcBef>
                <a:spcPct val="0"/>
              </a:spcBef>
            </a:pPr>
            <a:r>
              <a:rPr lang="en-AU" sz="1200" dirty="0" smtClean="0"/>
              <a:t>Welcome to </a:t>
            </a:r>
            <a:r>
              <a:rPr lang="en-AU" sz="1200" dirty="0" err="1" smtClean="0"/>
              <a:t>CompanyABC</a:t>
            </a:r>
            <a:r>
              <a:rPr lang="en-AU" sz="1200" dirty="0" smtClean="0"/>
              <a:t>. My name is xxxxxx and today I will be introducing you to the company and our policies and procedures that form the framework of how we conduct our selves out there in the field. The following induction is a guide of the absolute basics you must know and abide by when stepping into any exploration environment. </a:t>
            </a:r>
          </a:p>
          <a:p>
            <a:pPr eaLnBrk="1" hangingPunct="1">
              <a:spcBef>
                <a:spcPct val="0"/>
              </a:spcBef>
            </a:pPr>
            <a:endParaRPr lang="en-AU" sz="1200" dirty="0" smtClean="0"/>
          </a:p>
          <a:p>
            <a:pPr eaLnBrk="1" hangingPunct="1">
              <a:spcBef>
                <a:spcPct val="0"/>
              </a:spcBef>
            </a:pPr>
            <a:r>
              <a:rPr lang="en-AU" sz="1200" dirty="0" smtClean="0"/>
              <a:t>I have also handed out some copies of this induction. The first is a summary sheet of each topic I will discuss. </a:t>
            </a:r>
          </a:p>
          <a:p>
            <a:pPr eaLnBrk="1" hangingPunct="1">
              <a:spcBef>
                <a:spcPct val="0"/>
              </a:spcBef>
            </a:pPr>
            <a:r>
              <a:rPr lang="en-AU" sz="1200" dirty="0" smtClean="0"/>
              <a:t>As we discuss each topic, can you please follow this and tick it off as we cover it. At the end, once we have gone over any questions, I ask that you to please sign and date the bottom of this form to state that you have been shown and understand this induction. </a:t>
            </a:r>
          </a:p>
          <a:p>
            <a:pPr eaLnBrk="1" hangingPunct="1">
              <a:spcBef>
                <a:spcPct val="0"/>
              </a:spcBef>
            </a:pPr>
            <a:endParaRPr lang="en-AU" sz="1200" dirty="0" smtClean="0"/>
          </a:p>
          <a:p>
            <a:pPr eaLnBrk="1" hangingPunct="1">
              <a:spcBef>
                <a:spcPct val="0"/>
              </a:spcBef>
            </a:pPr>
            <a:r>
              <a:rPr lang="en-AU" sz="1200" dirty="0" smtClean="0"/>
              <a:t>If you have any questions, can you please save them for the end of that segment and ask them</a:t>
            </a:r>
            <a:r>
              <a:rPr lang="en-AU" sz="1200" baseline="0" dirty="0" smtClean="0"/>
              <a:t> then.</a:t>
            </a:r>
            <a:endParaRPr lang="en-AU" sz="1200" dirty="0" smtClean="0"/>
          </a:p>
        </p:txBody>
      </p:sp>
      <p:sp>
        <p:nvSpPr>
          <p:cNvPr id="26628" name="Slide Number Placeholder 3"/>
          <p:cNvSpPr>
            <a:spLocks noGrp="1"/>
          </p:cNvSpPr>
          <p:nvPr>
            <p:ph type="sldNum" sz="quarter" idx="5"/>
          </p:nvPr>
        </p:nvSpPr>
        <p:spPr>
          <a:noFill/>
        </p:spPr>
        <p:txBody>
          <a:bodyPr/>
          <a:lstStyle/>
          <a:p>
            <a:fld id="{E77A65F3-6D3B-4C2C-AAD1-62F5C88DB21A}"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AU" sz="1000" dirty="0" smtClean="0"/>
              <a:t>Introduce yourself &amp; your number of years in the mining &amp; exploration industry.</a:t>
            </a:r>
          </a:p>
          <a:p>
            <a:pPr algn="l">
              <a:buNone/>
            </a:pPr>
            <a:r>
              <a:rPr lang="en-AU" sz="1000" dirty="0" smtClean="0"/>
              <a:t>Ask each member of the group to do the same.</a:t>
            </a:r>
          </a:p>
          <a:p>
            <a:pPr algn="l">
              <a:buNone/>
            </a:pPr>
            <a:endParaRPr lang="en-AU" sz="1000" dirty="0" smtClean="0"/>
          </a:p>
          <a:p>
            <a:pPr algn="l">
              <a:buNone/>
            </a:pPr>
            <a:r>
              <a:rPr lang="en-AU" sz="1000" b="1" dirty="0" smtClean="0"/>
              <a:t>A note to the Inductor:</a:t>
            </a:r>
          </a:p>
          <a:p>
            <a:pPr algn="l">
              <a:buNone/>
            </a:pPr>
            <a:r>
              <a:rPr lang="en-AU" sz="1000" dirty="0" smtClean="0"/>
              <a:t>There</a:t>
            </a:r>
            <a:r>
              <a:rPr lang="en-AU" sz="1000" baseline="0" dirty="0" smtClean="0"/>
              <a:t> is plenty of scope for you to add to the notes and material on the slides. </a:t>
            </a:r>
          </a:p>
          <a:p>
            <a:pPr algn="l">
              <a:buNone/>
            </a:pPr>
            <a:r>
              <a:rPr lang="en-AU" sz="1000" baseline="0" dirty="0" smtClean="0"/>
              <a:t>Engage the audience if appropriate and if you feel comfortable. Get them to participate to help get your message across. The induction booklet follows this induction closely and provides some additional material.</a:t>
            </a:r>
          </a:p>
          <a:p>
            <a:pPr algn="l">
              <a:buNone/>
            </a:pPr>
            <a:r>
              <a:rPr lang="en-AU" sz="1000" baseline="0" dirty="0" smtClean="0"/>
              <a:t>Follow the slide numbers in the hand book as a guide if you have not printed the slide notes. </a:t>
            </a:r>
            <a:endParaRPr lang="en-AU" sz="1000" dirty="0" smtClean="0"/>
          </a:p>
        </p:txBody>
      </p:sp>
      <p:sp>
        <p:nvSpPr>
          <p:cNvPr id="4" name="Slide Number Placeholder 3"/>
          <p:cNvSpPr>
            <a:spLocks noGrp="1"/>
          </p:cNvSpPr>
          <p:nvPr>
            <p:ph type="sldNum" sz="quarter" idx="10"/>
          </p:nvPr>
        </p:nvSpPr>
        <p:spPr/>
        <p:txBody>
          <a:bodyPr/>
          <a:lstStyle/>
          <a:p>
            <a:pPr>
              <a:defRPr/>
            </a:pPr>
            <a:fld id="{D950C35F-0DEB-4B52-85F1-B6DBD90F2B1D}" type="slidenum">
              <a:rPr lang="en-AU" smtClean="0"/>
              <a:pPr>
                <a:defRPr/>
              </a:pPr>
              <a:t>2</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ClrTx/>
              <a:buSzPct val="100000"/>
              <a:buNone/>
            </a:pPr>
            <a:r>
              <a:rPr lang="en-AU" dirty="0" smtClean="0"/>
              <a:t>So, Why ANOTHER Induction? Why are you here? – Ask this</a:t>
            </a:r>
            <a:r>
              <a:rPr lang="en-AU" baseline="0" dirty="0" smtClean="0"/>
              <a:t> question to the audience and gauge the responses.</a:t>
            </a:r>
            <a:endParaRPr lang="en-AU" dirty="0" smtClean="0"/>
          </a:p>
          <a:p>
            <a:pPr>
              <a:buClrTx/>
              <a:buSzPct val="100000"/>
            </a:pPr>
            <a:r>
              <a:rPr lang="en-AU" sz="1100" dirty="0" smtClean="0"/>
              <a:t>(Click)</a:t>
            </a:r>
          </a:p>
          <a:p>
            <a:pPr>
              <a:buClrTx/>
              <a:buSzPct val="100000"/>
              <a:buFont typeface="Wingdings" pitchFamily="2" charset="2"/>
              <a:buChar char="q"/>
            </a:pPr>
            <a:r>
              <a:rPr lang="en-AU" sz="1200" dirty="0" smtClean="0"/>
              <a:t>To introduce you to the mining &amp; exploration industry – New People</a:t>
            </a:r>
          </a:p>
          <a:p>
            <a:pPr>
              <a:buClrTx/>
              <a:buSzPct val="100000"/>
              <a:buFont typeface="Wingdings" pitchFamily="2" charset="2"/>
              <a:buChar char="q"/>
            </a:pPr>
            <a:r>
              <a:rPr lang="en-AU" sz="1200" dirty="0" smtClean="0"/>
              <a:t>To refresh your memory – Experienced people</a:t>
            </a:r>
          </a:p>
          <a:p>
            <a:pPr>
              <a:buClrTx/>
              <a:buSzPct val="100000"/>
              <a:buFont typeface="Wingdings" pitchFamily="2" charset="2"/>
              <a:buChar char="q"/>
            </a:pPr>
            <a:r>
              <a:rPr lang="en-AU" sz="1200" dirty="0" smtClean="0"/>
              <a:t>To give you the basic training needed before entering a work site</a:t>
            </a:r>
          </a:p>
          <a:p>
            <a:pPr>
              <a:buClrTx/>
              <a:buSzPct val="100000"/>
              <a:buFont typeface="Wingdings" pitchFamily="2" charset="2"/>
              <a:buChar char="q"/>
            </a:pPr>
            <a:r>
              <a:rPr lang="en-AU" sz="1200" dirty="0" smtClean="0"/>
              <a:t>To dispel confusion as to your obligations as a contractor</a:t>
            </a:r>
          </a:p>
          <a:p>
            <a:pPr>
              <a:buClrTx/>
              <a:buSzPct val="100000"/>
              <a:buFont typeface="Wingdings" pitchFamily="2" charset="2"/>
              <a:buChar char="q"/>
            </a:pPr>
            <a:r>
              <a:rPr lang="en-AU" sz="1200" dirty="0" smtClean="0"/>
              <a:t>To equip you with the right attitude</a:t>
            </a:r>
          </a:p>
          <a:p>
            <a:pPr>
              <a:buClrTx/>
              <a:buSzPct val="100000"/>
              <a:buFont typeface="Wingdings" pitchFamily="2" charset="2"/>
              <a:buChar char="q"/>
            </a:pPr>
            <a:r>
              <a:rPr lang="en-AU" sz="1200" dirty="0" smtClean="0"/>
              <a:t>To protect equipment and the environment</a:t>
            </a:r>
          </a:p>
          <a:p>
            <a:pPr>
              <a:buClrTx/>
              <a:buSzPct val="100000"/>
              <a:buFont typeface="Wingdings" pitchFamily="2" charset="2"/>
              <a:buChar char="q"/>
            </a:pPr>
            <a:r>
              <a:rPr lang="en-AU" sz="1200" dirty="0" smtClean="0"/>
              <a:t>To keep you and others safe</a:t>
            </a:r>
          </a:p>
          <a:p>
            <a:pPr>
              <a:buClrTx/>
              <a:buSzPct val="100000"/>
              <a:buFont typeface="Wingdings" pitchFamily="2" charset="2"/>
              <a:buChar char="q"/>
            </a:pPr>
            <a:r>
              <a:rPr lang="en-AU" sz="1200" dirty="0" smtClean="0"/>
              <a:t>To help you work as part of a team</a:t>
            </a:r>
          </a:p>
          <a:p>
            <a:r>
              <a:rPr lang="en-AU" sz="1000" kern="1200" dirty="0" smtClean="0">
                <a:solidFill>
                  <a:schemeClr val="tx1"/>
                </a:solidFill>
                <a:latin typeface="+mn-lt"/>
                <a:ea typeface="+mn-ea"/>
                <a:cs typeface="+mn-cs"/>
              </a:rPr>
              <a:t>Inductions are the most effective means to ensure every person coming on to site is aware of basic rules and requirements to perform their tasks safely.</a:t>
            </a:r>
          </a:p>
          <a:p>
            <a:r>
              <a:rPr lang="en-AU" sz="1000" kern="1200" dirty="0" smtClean="0">
                <a:solidFill>
                  <a:schemeClr val="tx1"/>
                </a:solidFill>
                <a:latin typeface="+mn-lt"/>
                <a:ea typeface="+mn-ea"/>
                <a:cs typeface="+mn-cs"/>
              </a:rPr>
              <a:t> This induction is considered the </a:t>
            </a:r>
            <a:r>
              <a:rPr lang="en-AU" sz="1000" u="sng" kern="1200" dirty="0" smtClean="0">
                <a:solidFill>
                  <a:schemeClr val="tx1"/>
                </a:solidFill>
                <a:latin typeface="+mn-lt"/>
                <a:ea typeface="+mn-ea"/>
                <a:cs typeface="+mn-cs"/>
              </a:rPr>
              <a:t>minimum</a:t>
            </a:r>
            <a:r>
              <a:rPr lang="en-AU" sz="1000" kern="1200" dirty="0" smtClean="0">
                <a:solidFill>
                  <a:schemeClr val="tx1"/>
                </a:solidFill>
                <a:latin typeface="+mn-lt"/>
                <a:ea typeface="+mn-ea"/>
                <a:cs typeface="+mn-cs"/>
              </a:rPr>
              <a:t> standard of training and education a person must undertake to start work on our company sites.</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pPr>
              <a:defRPr/>
            </a:pPr>
            <a:fld id="{D950C35F-0DEB-4B52-85F1-B6DBD90F2B1D}" type="slidenum">
              <a:rPr lang="en-AU" smtClean="0"/>
              <a:pPr>
                <a:defRPr/>
              </a:pPr>
              <a:t>3</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z="1000" dirty="0" smtClean="0"/>
              <a:t>There are several inductions that form part of the companies overall procedures. The most important and relevant ones are our General Field Induction and Office and Administration induction, as these are required by everyone before they go into the field. </a:t>
            </a:r>
          </a:p>
          <a:p>
            <a:pPr eaLnBrk="1" hangingPunct="1">
              <a:spcBef>
                <a:spcPct val="0"/>
              </a:spcBef>
            </a:pPr>
            <a:r>
              <a:rPr lang="en-AU" sz="1000" dirty="0" smtClean="0"/>
              <a:t>(Click) - There</a:t>
            </a:r>
            <a:r>
              <a:rPr lang="en-AU" sz="1000" baseline="0" dirty="0" smtClean="0"/>
              <a:t> are several other inductions you may undertake as part of your training. These include: </a:t>
            </a:r>
          </a:p>
          <a:p>
            <a:pPr marL="274320" marR="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AU" sz="1000" dirty="0" smtClean="0"/>
              <a:t>(Click) - </a:t>
            </a:r>
            <a:r>
              <a:rPr lang="en-AU" sz="1000" dirty="0" smtClean="0">
                <a:latin typeface="+mn-lt"/>
                <a:cs typeface="+mn-cs"/>
              </a:rPr>
              <a:t>Office and Administration Induction</a:t>
            </a:r>
          </a:p>
          <a:p>
            <a:pPr marL="274320" marR="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AU" sz="1000" dirty="0" smtClean="0"/>
              <a:t>(Click) - </a:t>
            </a:r>
            <a:r>
              <a:rPr lang="en-AU" sz="1000" dirty="0" smtClean="0">
                <a:latin typeface="+mn-lt"/>
                <a:cs typeface="+mn-cs"/>
              </a:rPr>
              <a:t>Environmental Induction</a:t>
            </a:r>
          </a:p>
          <a:p>
            <a:pPr marL="274320" marR="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AU" sz="1000" dirty="0" smtClean="0"/>
              <a:t>(Click) - </a:t>
            </a:r>
            <a:r>
              <a:rPr lang="en-AU" sz="1000" dirty="0" smtClean="0">
                <a:latin typeface="+mn-lt"/>
                <a:cs typeface="+mn-cs"/>
              </a:rPr>
              <a:t>Other site specific inductions – Mine site inductions</a:t>
            </a:r>
          </a:p>
          <a:p>
            <a:pPr marL="274320" marR="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lang="en-AU" sz="1000" dirty="0" smtClean="0">
              <a:latin typeface="+mn-lt"/>
              <a:cs typeface="+mn-cs"/>
            </a:endParaRPr>
          </a:p>
          <a:p>
            <a:pPr marL="274320" marR="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AU" sz="1000" dirty="0" smtClean="0">
                <a:latin typeface="+mn-lt"/>
                <a:cs typeface="+mn-cs"/>
              </a:rPr>
              <a:t>Inductions outline the important information covering health, safety, culture and environment that you should be aware of and abide by when working in the field. </a:t>
            </a:r>
          </a:p>
          <a:p>
            <a:pPr marL="274320" indent="-274320" eaLnBrk="1" fontAlgn="auto" hangingPunct="1">
              <a:spcBef>
                <a:spcPct val="20000"/>
              </a:spcBef>
              <a:spcAft>
                <a:spcPts val="0"/>
              </a:spcAft>
              <a:buClr>
                <a:schemeClr val="accent1"/>
              </a:buClr>
              <a:buSzPct val="85000"/>
              <a:buFont typeface="Wingdings 2"/>
              <a:buNone/>
              <a:defRPr/>
            </a:pPr>
            <a:endParaRPr lang="en-AU" sz="1200" dirty="0" smtClean="0">
              <a:latin typeface="+mn-lt"/>
              <a:cs typeface="+mn-cs"/>
            </a:endParaRPr>
          </a:p>
          <a:p>
            <a:pPr eaLnBrk="1" hangingPunct="1">
              <a:spcBef>
                <a:spcPct val="0"/>
              </a:spcBef>
            </a:pPr>
            <a:endParaRPr lang="en-AU"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932F7-1201-46FD-BC67-EDBDB3CC0C50}" type="slidenum">
              <a:rPr lang="en-AU">
                <a:cs typeface="Arial" charset="0"/>
              </a:rPr>
              <a:pPr fontAlgn="base">
                <a:spcBef>
                  <a:spcPct val="0"/>
                </a:spcBef>
                <a:spcAft>
                  <a:spcPct val="0"/>
                </a:spcAft>
                <a:defRPr/>
              </a:pPr>
              <a:t>4</a:t>
            </a:fld>
            <a:endParaRPr lang="en-AU"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smtClean="0"/>
              <a:t>We</a:t>
            </a:r>
            <a:r>
              <a:rPr lang="en-AU" baseline="0" dirty="0" smtClean="0"/>
              <a:t> also provide the following basic training to our staff:</a:t>
            </a:r>
          </a:p>
          <a:p>
            <a:pPr eaLnBrk="1" hangingPunct="1">
              <a:spcBef>
                <a:spcPct val="0"/>
              </a:spcBef>
            </a:pPr>
            <a:r>
              <a:rPr lang="en-AU" baseline="0" dirty="0" smtClean="0"/>
              <a:t>(Click)</a:t>
            </a:r>
          </a:p>
          <a:p>
            <a:pPr marL="0" marR="0" indent="0" algn="l" defTabSz="914400" rtl="0" eaLnBrk="1" fontAlgn="auto" latinLnBrk="0" hangingPunct="1">
              <a:lnSpc>
                <a:spcPct val="100000"/>
              </a:lnSpc>
              <a:spcBef>
                <a:spcPct val="30000"/>
              </a:spcBef>
              <a:spcAft>
                <a:spcPct val="0"/>
              </a:spcAft>
              <a:buClrTx/>
              <a:buSzTx/>
              <a:buFont typeface="Arial" pitchFamily="34" charset="0"/>
              <a:buChar char="•"/>
              <a:tabLst/>
              <a:defRPr/>
            </a:pPr>
            <a:r>
              <a:rPr lang="en-AU" sz="1200" b="0" i="0" u="none" strike="noStrike" kern="1200" dirty="0" smtClean="0">
                <a:solidFill>
                  <a:schemeClr val="tx1"/>
                </a:solidFill>
                <a:latin typeface="+mn-lt"/>
                <a:ea typeface="+mn-ea"/>
                <a:cs typeface="+mn-cs"/>
              </a:rPr>
              <a:t>Four Wheel Driving &amp;</a:t>
            </a:r>
            <a:r>
              <a:rPr lang="en-AU" sz="1200" b="0" i="0" u="none" strike="noStrike" kern="1200" baseline="0" dirty="0" smtClean="0">
                <a:solidFill>
                  <a:schemeClr val="tx1"/>
                </a:solidFill>
                <a:latin typeface="+mn-lt"/>
                <a:ea typeface="+mn-ea"/>
                <a:cs typeface="+mn-cs"/>
              </a:rPr>
              <a:t> </a:t>
            </a:r>
            <a:r>
              <a:rPr lang="en-AU" sz="1200" b="0" i="0" u="none" strike="noStrike" kern="1200" dirty="0" smtClean="0">
                <a:solidFill>
                  <a:schemeClr val="tx1"/>
                </a:solidFill>
                <a:latin typeface="+mn-lt"/>
                <a:ea typeface="+mn-ea"/>
                <a:cs typeface="+mn-cs"/>
              </a:rPr>
              <a:t>General Light Vehicle operating procedure</a:t>
            </a:r>
          </a:p>
          <a:p>
            <a:pPr rtl="0" eaLnBrk="1" fontAlgn="auto" latinLnBrk="0" hangingPunct="1">
              <a:buFont typeface="Arial" pitchFamily="34" charset="0"/>
              <a:buChar char="•"/>
            </a:pPr>
            <a:r>
              <a:rPr lang="en-AU" sz="1200" b="0" i="0" u="none" strike="noStrike" kern="1200" dirty="0" smtClean="0">
                <a:solidFill>
                  <a:schemeClr val="tx1"/>
                </a:solidFill>
                <a:latin typeface="+mn-lt"/>
                <a:ea typeface="+mn-ea"/>
                <a:cs typeface="+mn-cs"/>
              </a:rPr>
              <a:t>Senior First Aid</a:t>
            </a:r>
          </a:p>
          <a:p>
            <a:pPr marL="0" marR="0" indent="0" algn="l" defTabSz="914400" rtl="0" eaLnBrk="1" fontAlgn="auto" latinLnBrk="0" hangingPunct="1">
              <a:lnSpc>
                <a:spcPct val="100000"/>
              </a:lnSpc>
              <a:spcBef>
                <a:spcPct val="30000"/>
              </a:spcBef>
              <a:spcAft>
                <a:spcPct val="0"/>
              </a:spcAft>
              <a:buClrTx/>
              <a:buSzTx/>
              <a:buFont typeface="Arial" pitchFamily="34" charset="0"/>
              <a:buChar char="•"/>
              <a:tabLst/>
              <a:defRPr/>
            </a:pPr>
            <a:r>
              <a:rPr lang="en-AU" sz="1200" b="0" i="0" u="none" strike="noStrike" kern="1200" dirty="0" smtClean="0">
                <a:solidFill>
                  <a:schemeClr val="tx1"/>
                </a:solidFill>
                <a:latin typeface="+mn-lt"/>
                <a:ea typeface="+mn-ea"/>
                <a:cs typeface="+mn-cs"/>
              </a:rPr>
              <a:t>Drilling Practices and Procedures for Geologists</a:t>
            </a:r>
          </a:p>
          <a:p>
            <a:pPr rtl="0" eaLnBrk="1" fontAlgn="auto" latinLnBrk="0" hangingPunct="1">
              <a:buFont typeface="Arial" pitchFamily="34" charset="0"/>
              <a:buChar char="•"/>
            </a:pPr>
            <a:r>
              <a:rPr lang="en-AU" sz="1200" b="0" i="0" u="none" strike="noStrike" kern="1200" dirty="0" smtClean="0">
                <a:solidFill>
                  <a:schemeClr val="tx1"/>
                </a:solidFill>
                <a:latin typeface="+mn-lt"/>
                <a:ea typeface="+mn-ea"/>
                <a:cs typeface="+mn-cs"/>
              </a:rPr>
              <a:t>Other training as required</a:t>
            </a:r>
          </a:p>
          <a:p>
            <a:pPr eaLnBrk="1" hangingPunct="1">
              <a:spcBef>
                <a:spcPct val="0"/>
              </a:spcBef>
            </a:pPr>
            <a:r>
              <a:rPr lang="en-AU" dirty="0" smtClean="0"/>
              <a:t>This is to provide you with necessary skills in the field and to advance your training and knowledge.</a:t>
            </a:r>
            <a:r>
              <a:rPr lang="en-AU" baseline="0" dirty="0" smtClean="0"/>
              <a:t> </a:t>
            </a:r>
            <a:endParaRPr lang="en-AU"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932F7-1201-46FD-BC67-EDBDB3CC0C50}" type="slidenum">
              <a:rPr lang="en-AU">
                <a:cs typeface="Arial" charset="0"/>
              </a:rPr>
              <a:pPr fontAlgn="base">
                <a:spcBef>
                  <a:spcPct val="0"/>
                </a:spcBef>
                <a:spcAft>
                  <a:spcPct val="0"/>
                </a:spcAft>
                <a:defRPr/>
              </a:pPr>
              <a:t>5</a:t>
            </a:fld>
            <a:endParaRPr lang="en-AU"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r>
              <a:rPr lang="en-AU" dirty="0" smtClean="0"/>
              <a:t>This slide</a:t>
            </a:r>
            <a:r>
              <a:rPr lang="en-AU" baseline="0" dirty="0" smtClean="0"/>
              <a:t> summarises the content of the General Field Induction.</a:t>
            </a:r>
          </a:p>
          <a:p>
            <a:r>
              <a:rPr lang="en-AU" baseline="0" dirty="0" smtClean="0"/>
              <a:t>We will cover 6 components:</a:t>
            </a:r>
          </a:p>
          <a:p>
            <a:pPr marL="228600" indent="-228600">
              <a:buFont typeface="+mj-lt"/>
              <a:buAutoNum type="arabicPeriod"/>
            </a:pPr>
            <a:r>
              <a:rPr lang="en-AU" baseline="0" dirty="0" smtClean="0"/>
              <a:t>The Legislative background to safe work in the exploration and the mining industry.</a:t>
            </a:r>
          </a:p>
          <a:p>
            <a:pPr marL="228600" indent="-228600">
              <a:buFont typeface="+mj-lt"/>
              <a:buAutoNum type="arabicPeriod"/>
            </a:pPr>
            <a:r>
              <a:rPr lang="en-AU" baseline="0" dirty="0" smtClean="0"/>
              <a:t>Work place safety – Safety issues in the work place.</a:t>
            </a:r>
          </a:p>
          <a:p>
            <a:pPr marL="228600" indent="-228600">
              <a:buFont typeface="+mj-lt"/>
              <a:buAutoNum type="arabicPeriod"/>
            </a:pPr>
            <a:r>
              <a:rPr lang="en-AU" baseline="0" dirty="0" smtClean="0"/>
              <a:t>Environmental Hazards</a:t>
            </a:r>
          </a:p>
          <a:p>
            <a:pPr marL="228600" indent="-228600">
              <a:buFont typeface="+mj-lt"/>
              <a:buAutoNum type="arabicPeriod"/>
            </a:pPr>
            <a:r>
              <a:rPr lang="en-AU" baseline="0" dirty="0" smtClean="0"/>
              <a:t>Personal Safety</a:t>
            </a:r>
          </a:p>
          <a:p>
            <a:pPr marL="228600" indent="-228600">
              <a:buFont typeface="+mj-lt"/>
              <a:buAutoNum type="arabicPeriod"/>
            </a:pPr>
            <a:r>
              <a:rPr lang="en-AU" baseline="0" dirty="0" smtClean="0"/>
              <a:t>Risk Assessment and Incident Reporting</a:t>
            </a:r>
          </a:p>
          <a:p>
            <a:pPr marL="228600" indent="-228600">
              <a:buFont typeface="+mj-lt"/>
              <a:buAutoNum type="arabicPeriod"/>
            </a:pPr>
            <a:r>
              <a:rPr lang="en-AU" baseline="0" dirty="0" smtClean="0"/>
              <a:t>Project specific information that is important for each site</a:t>
            </a:r>
          </a:p>
          <a:p>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Now we come to the first of our sections, legislative background. </a:t>
            </a:r>
          </a:p>
          <a:p>
            <a:r>
              <a:rPr lang="en-AU" dirty="0" smtClean="0"/>
              <a:t>In</a:t>
            </a:r>
            <a:r>
              <a:rPr lang="en-AU" baseline="0" dirty="0" smtClean="0"/>
              <a:t> this part, we discuss the over all framework of the laws that govern our exploration activities and how these are translated into our everyday tasks through company policies, guidelines &amp; procedures.</a:t>
            </a:r>
            <a:endParaRPr lang="en-AU" dirty="0"/>
          </a:p>
        </p:txBody>
      </p:sp>
      <p:sp>
        <p:nvSpPr>
          <p:cNvPr id="4" name="Slide Number Placeholder 3"/>
          <p:cNvSpPr>
            <a:spLocks noGrp="1"/>
          </p:cNvSpPr>
          <p:nvPr>
            <p:ph type="sldNum" sz="quarter" idx="10"/>
          </p:nvPr>
        </p:nvSpPr>
        <p:spPr/>
        <p:txBody>
          <a:bodyPr/>
          <a:lstStyle/>
          <a:p>
            <a:pPr>
              <a:defRPr/>
            </a:pPr>
            <a:fld id="{D950C35F-0DEB-4B52-85F1-B6DBD90F2B1D}"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AU" dirty="0" smtClean="0"/>
              <a:t>Topics covered in this section include:</a:t>
            </a:r>
          </a:p>
          <a:p>
            <a:pPr>
              <a:buClrTx/>
              <a:buSzPct val="100000"/>
              <a:buFont typeface="Wingdings" pitchFamily="2" charset="2"/>
              <a:buChar char="q"/>
            </a:pPr>
            <a:r>
              <a:rPr lang="en-AU" sz="1200" dirty="0" smtClean="0"/>
              <a:t>Legislative Background</a:t>
            </a:r>
          </a:p>
          <a:p>
            <a:pPr>
              <a:buClrTx/>
              <a:buSzPct val="100000"/>
              <a:buFont typeface="Wingdings" pitchFamily="2" charset="2"/>
              <a:buChar char="q"/>
            </a:pPr>
            <a:r>
              <a:rPr lang="en-AU" sz="1200" dirty="0" smtClean="0"/>
              <a:t>Company Policies</a:t>
            </a:r>
          </a:p>
          <a:p>
            <a:pPr lvl="1">
              <a:buClrTx/>
              <a:buSzPct val="100000"/>
              <a:buFont typeface="Wingdings" pitchFamily="2" charset="2"/>
              <a:buChar char="q"/>
            </a:pPr>
            <a:r>
              <a:rPr lang="en-AU" sz="1200" dirty="0" smtClean="0"/>
              <a:t>Safety</a:t>
            </a:r>
          </a:p>
          <a:p>
            <a:pPr lvl="1">
              <a:buClrTx/>
              <a:buSzPct val="100000"/>
              <a:buFont typeface="Wingdings" pitchFamily="2" charset="2"/>
              <a:buChar char="q"/>
            </a:pPr>
            <a:r>
              <a:rPr lang="en-AU" sz="1200" dirty="0" smtClean="0"/>
              <a:t>Duty of Care</a:t>
            </a:r>
          </a:p>
          <a:p>
            <a:pPr lvl="1">
              <a:buClrTx/>
              <a:buSzPct val="100000"/>
              <a:buFont typeface="Wingdings" pitchFamily="2" charset="2"/>
              <a:buChar char="q"/>
            </a:pPr>
            <a:r>
              <a:rPr lang="en-AU" sz="1200" dirty="0" smtClean="0"/>
              <a:t>Fitness for Work</a:t>
            </a:r>
          </a:p>
          <a:p>
            <a:pPr lvl="1">
              <a:lnSpc>
                <a:spcPct val="90000"/>
              </a:lnSpc>
              <a:buClrTx/>
              <a:buSzPct val="100000"/>
              <a:buFont typeface="Wingdings" pitchFamily="2" charset="2"/>
              <a:buChar char="q"/>
            </a:pPr>
            <a:r>
              <a:rPr lang="en-AU" sz="1200" dirty="0" smtClean="0"/>
              <a:t>Environmental</a:t>
            </a:r>
          </a:p>
          <a:p>
            <a:pPr marL="457200" marR="0" lvl="1" indent="0" algn="l" defTabSz="914400" rtl="0" eaLnBrk="0" fontAlgn="base" latinLnBrk="0" hangingPunct="0">
              <a:lnSpc>
                <a:spcPct val="90000"/>
              </a:lnSpc>
              <a:spcBef>
                <a:spcPct val="30000"/>
              </a:spcBef>
              <a:spcAft>
                <a:spcPct val="0"/>
              </a:spcAft>
              <a:buClrTx/>
              <a:buSzPct val="100000"/>
              <a:buFont typeface="Wingdings" pitchFamily="2" charset="2"/>
              <a:buChar char="q"/>
              <a:tabLst/>
              <a:defRPr/>
            </a:pPr>
            <a:r>
              <a:rPr lang="en-AU" sz="1200" dirty="0" smtClean="0"/>
              <a:t>Sexual Harassment &amp; Discrimination</a:t>
            </a:r>
          </a:p>
          <a:p>
            <a:pPr lvl="1">
              <a:lnSpc>
                <a:spcPct val="90000"/>
              </a:lnSpc>
              <a:buClrTx/>
              <a:buSzPct val="100000"/>
              <a:buFont typeface="Wingdings" pitchFamily="2" charset="2"/>
              <a:buChar char="q"/>
            </a:pPr>
            <a:r>
              <a:rPr lang="en-AU" sz="1200" dirty="0" smtClean="0"/>
              <a:t>Indigenous Relations </a:t>
            </a:r>
          </a:p>
          <a:p>
            <a:pPr lvl="1">
              <a:lnSpc>
                <a:spcPct val="90000"/>
              </a:lnSpc>
              <a:buClrTx/>
              <a:buSzPct val="100000"/>
              <a:buFont typeface="Wingdings" pitchFamily="2" charset="2"/>
              <a:buChar char="q"/>
            </a:pPr>
            <a:r>
              <a:rPr lang="en-AU" sz="1200" dirty="0" smtClean="0"/>
              <a:t>Community Relations</a:t>
            </a:r>
          </a:p>
        </p:txBody>
      </p:sp>
      <p:sp>
        <p:nvSpPr>
          <p:cNvPr id="4" name="Slide Number Placeholder 3"/>
          <p:cNvSpPr>
            <a:spLocks noGrp="1"/>
          </p:cNvSpPr>
          <p:nvPr>
            <p:ph type="sldNum" sz="quarter" idx="10"/>
          </p:nvPr>
        </p:nvSpPr>
        <p:spPr/>
        <p:txBody>
          <a:bodyPr/>
          <a:lstStyle/>
          <a:p>
            <a:pPr>
              <a:defRPr/>
            </a:pPr>
            <a:fld id="{D950C35F-0DEB-4B52-85F1-B6DBD90F2B1D}" type="slidenum">
              <a:rPr lang="en-AU" smtClean="0"/>
              <a:pPr>
                <a:defRPr/>
              </a:pPr>
              <a:t>8</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10644844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
        <p:nvSpPr>
          <p:cNvPr id="8" name="Content Placeholder 7"/>
          <p:cNvSpPr>
            <a:spLocks noGrp="1"/>
          </p:cNvSpPr>
          <p:nvPr>
            <p:ph sz="quarter" idx="14"/>
          </p:nvPr>
        </p:nvSpPr>
        <p:spPr>
          <a:xfrm>
            <a:off x="179388" y="1268413"/>
            <a:ext cx="8785225"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2"/>
          </p:nvPr>
        </p:nvSpPr>
        <p:spPr>
          <a:xfrm>
            <a:off x="3662536" y="6448251"/>
            <a:ext cx="2133600" cy="365125"/>
          </a:xfrm>
          <a:prstGeom prst="rect">
            <a:avLst/>
          </a:prstGeom>
        </p:spPr>
        <p:txBody>
          <a:bodyPr/>
          <a:lstStyle>
            <a:lvl1pPr algn="ctr">
              <a:defRPr lang="en-AU" sz="1050" b="1" kern="1200" smtClean="0">
                <a:solidFill>
                  <a:schemeClr val="tx1"/>
                </a:solidFill>
                <a:latin typeface="Arial" charset="0"/>
                <a:ea typeface="+mn-ea"/>
                <a:cs typeface="+mn-cs"/>
              </a:defRPr>
            </a:lvl1pPr>
          </a:lstStyle>
          <a:p>
            <a:fld id="{E0649328-0DFA-4C9A-BBFF-B14C71A39333}" type="slidenum">
              <a:rPr lang="en-AU" smtClean="0"/>
              <a:pPr/>
              <a:t>‹#›</a:t>
            </a:fld>
            <a:endParaRPr lang="en-AU" dirty="0"/>
          </a:p>
        </p:txBody>
      </p:sp>
    </p:spTree>
    <p:extLst>
      <p:ext uri="{BB962C8B-B14F-4D97-AF65-F5344CB8AC3E}">
        <p14:creationId xmlns:p14="http://schemas.microsoft.com/office/powerpoint/2010/main" xmlns="" val="26955046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12776"/>
            <a:ext cx="5111750" cy="4713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12776"/>
            <a:ext cx="3008313" cy="4713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30003863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1268759"/>
            <a:ext cx="5486400" cy="345881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6869868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340768"/>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21533825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7"/>
            <a:ext cx="2057400" cy="4896544"/>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091877"/>
            <a:ext cx="6019800" cy="485740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2724522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6480720" cy="1215008"/>
          </a:xfrm>
          <a:prstGeom prst="rect">
            <a:avLst/>
          </a:prstGeom>
        </p:spPr>
        <p:txBody>
          <a:bodyPr/>
          <a:lstStyle/>
          <a:p>
            <a:r>
              <a:rPr lang="en-US" smtClean="0"/>
              <a:t>Click to edit Master title style</a:t>
            </a:r>
            <a:endParaRPr lang="en-AU" dirty="0"/>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fld id="{AC58F3AB-D202-4345-B97C-08AB2D5A6E39}" type="datetimeFigureOut">
              <a:rPr lang="en-US" smtClean="0"/>
              <a:pPr>
                <a:defRPr/>
              </a:pPr>
              <a:t>4/26/2012</a:t>
            </a:fld>
            <a:endParaRPr lang="en-US" dirty="0"/>
          </a:p>
        </p:txBody>
      </p:sp>
      <p:sp>
        <p:nvSpPr>
          <p:cNvPr id="7"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E25470E2-E217-4BFD-AEDE-55F8DA2F82EF}"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13989A16-0B50-4A5D-8840-5A92B8870525}" type="datetimeFigureOut">
              <a:rPr lang="en-US" smtClean="0"/>
              <a:pPr>
                <a:defRPr/>
              </a:pPr>
              <a:t>4/26/2012</a:t>
            </a:fld>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4AEE707-96FF-423A-9872-79F8F41B3D35}"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3F48876-A028-4CB0-B7D4-5A1B96FA0EF4}"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E0E2CC6F-AAC7-4343-B320-C8835EAF649F}"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B1ADAA1D-C96E-4FA9-B445-A03673CA9EC8}"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A6F121-8942-47BE-8D9A-E7237738E9F1}"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D3573F12-92B2-4F7C-979E-0F278668F765}"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03F1271F-2248-4968-8667-1D9A0A40FB9F}"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ACDD28F6-A8CC-4A13-B2D2-456042D8CBEE}"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CAAB16DE-7608-4E1F-B8DD-7F614A183872}"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5E55AF59-8CF3-4E18-805C-60DCDCF2BD4C}"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A56C8D-B031-481A-8E6B-0E8EBED69AA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EC6CBB6F-88D5-468B-AF57-2156C5328F84}"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6480720" cy="1215008"/>
          </a:xfrm>
          <a:prstGeom prst="rect">
            <a:avLst/>
          </a:prstGeom>
        </p:spPr>
        <p:txBody>
          <a:bodyPr/>
          <a:lstStyle/>
          <a:p>
            <a:r>
              <a:rPr lang="en-US" smtClean="0"/>
              <a:t>Click to edit Master title style</a:t>
            </a:r>
            <a:endParaRPr lang="en-AU" dirty="0"/>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fld id="{AC58F3AB-D202-4345-B97C-08AB2D5A6E39}" type="datetimeFigureOut">
              <a:rPr lang="en-US" smtClean="0"/>
              <a:pPr>
                <a:defRPr/>
              </a:pPr>
              <a:t>4/26/2012</a:t>
            </a:fld>
            <a:endParaRPr lang="en-US" dirty="0"/>
          </a:p>
        </p:txBody>
      </p:sp>
      <p:sp>
        <p:nvSpPr>
          <p:cNvPr id="7"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E25470E2-E217-4BFD-AEDE-55F8DA2F82E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13989A16-0B50-4A5D-8840-5A92B8870525}" type="datetimeFigureOut">
              <a:rPr lang="en-US" smtClean="0"/>
              <a:pPr>
                <a:defRPr/>
              </a:pPr>
              <a:t>4/26/2012</a:t>
            </a:fld>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4AEE707-96FF-423A-9872-79F8F41B3D35}"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9"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12676049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11737119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09107"/>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708920"/>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13719748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40768"/>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340768"/>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42891995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876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852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26876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852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 name="Content Placeholder 5"/>
          <p:cNvSpPr>
            <a:spLocks noGrp="1"/>
          </p:cNvSpPr>
          <p:nvPr>
            <p:ph sz="quarter" idx="13"/>
          </p:nvPr>
        </p:nvSpPr>
        <p:spPr>
          <a:xfrm>
            <a:off x="179388" y="215677"/>
            <a:ext cx="6192812" cy="981075"/>
          </a:xfrm>
        </p:spPr>
        <p:txBody>
          <a:bodyPr>
            <a:normAutofit/>
          </a:bodyPr>
          <a:lstStyle>
            <a:lvl1pPr marL="0" indent="0">
              <a:buNone/>
              <a:defRPr lang="en-US" sz="3200" b="1" kern="120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40821421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gif"/><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 y="1993240"/>
            <a:ext cx="9151099" cy="489214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xmlns="" val="0"/>
              </a:ext>
            </a:extLst>
          </a:blip>
          <a:srcRect t="27867" b="40376"/>
          <a:stretch/>
        </p:blipFill>
        <p:spPr>
          <a:xfrm>
            <a:off x="-1" y="2021259"/>
            <a:ext cx="9151099" cy="1933881"/>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51520" y="693551"/>
            <a:ext cx="5612933" cy="864096"/>
          </a:xfrm>
          <a:prstGeom prst="rect">
            <a:avLst/>
          </a:prstGeom>
        </p:spPr>
      </p:pic>
      <p:sp>
        <p:nvSpPr>
          <p:cNvPr id="5" name="Rectangle 4"/>
          <p:cNvSpPr/>
          <p:nvPr/>
        </p:nvSpPr>
        <p:spPr>
          <a:xfrm>
            <a:off x="0" y="2281272"/>
            <a:ext cx="9151098" cy="2016223"/>
          </a:xfrm>
          <a:prstGeom prst="rect">
            <a:avLst/>
          </a:prstGeom>
          <a:solidFill>
            <a:schemeClr val="bg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Box 9"/>
          <p:cNvSpPr txBox="1">
            <a:spLocks noChangeArrowheads="1"/>
          </p:cNvSpPr>
          <p:nvPr/>
        </p:nvSpPr>
        <p:spPr bwMode="auto">
          <a:xfrm>
            <a:off x="899592" y="2655203"/>
            <a:ext cx="7739869" cy="1061829"/>
          </a:xfrm>
          <a:prstGeom prst="rect">
            <a:avLst/>
          </a:prstGeom>
          <a:noFill/>
          <a:ln w="9525">
            <a:noFill/>
            <a:miter lim="800000"/>
            <a:headEnd/>
            <a:tailEnd/>
          </a:ln>
        </p:spPr>
        <p:txBody>
          <a:bodyPr wrap="square">
            <a:spAutoFit/>
          </a:bodyPr>
          <a:lstStyle/>
          <a:p>
            <a:pPr algn="l">
              <a:lnSpc>
                <a:spcPct val="90000"/>
              </a:lnSpc>
            </a:pPr>
            <a:r>
              <a:rPr lang="en-AU" sz="3500" b="0" kern="1400" cap="all" baseline="0" dirty="0" smtClean="0">
                <a:solidFill>
                  <a:schemeClr val="bg1"/>
                </a:solidFill>
                <a:latin typeface="Helvetica" pitchFamily="34" charset="0"/>
                <a:cs typeface="Calibri" pitchFamily="34" charset="0"/>
              </a:rPr>
              <a:t>Exploration Review </a:t>
            </a:r>
          </a:p>
          <a:p>
            <a:pPr algn="l">
              <a:lnSpc>
                <a:spcPct val="90000"/>
              </a:lnSpc>
            </a:pPr>
            <a:r>
              <a:rPr lang="en-AU" sz="3500" b="0" kern="1400" cap="all" baseline="0" dirty="0" smtClean="0">
                <a:solidFill>
                  <a:schemeClr val="bg1"/>
                </a:solidFill>
                <a:latin typeface="Helvetica" pitchFamily="34" charset="0"/>
                <a:cs typeface="Calibri" pitchFamily="34" charset="0"/>
              </a:rPr>
              <a:t>&amp; Strategy </a:t>
            </a:r>
            <a:endParaRPr lang="en-AU" sz="3500" b="0" kern="1400" cap="all" baseline="0" dirty="0">
              <a:solidFill>
                <a:schemeClr val="bg1"/>
              </a:solidFill>
              <a:latin typeface="Helvetica" pitchFamily="34" charset="0"/>
            </a:endParaRPr>
          </a:p>
        </p:txBody>
      </p:sp>
      <p:sp>
        <p:nvSpPr>
          <p:cNvPr id="9" name="TextBox 8"/>
          <p:cNvSpPr txBox="1"/>
          <p:nvPr/>
        </p:nvSpPr>
        <p:spPr>
          <a:xfrm>
            <a:off x="874530" y="4297495"/>
            <a:ext cx="5612933" cy="492443"/>
          </a:xfrm>
          <a:prstGeom prst="rect">
            <a:avLst/>
          </a:prstGeom>
          <a:noFill/>
        </p:spPr>
        <p:txBody>
          <a:bodyPr wrap="square" rtlCol="0">
            <a:spAutoFit/>
          </a:bodyPr>
          <a:lstStyle/>
          <a:p>
            <a:r>
              <a:rPr lang="en-AU" sz="1200" b="0" cap="all" dirty="0" smtClean="0">
                <a:solidFill>
                  <a:srgbClr val="8A8A8A"/>
                </a:solidFill>
                <a:latin typeface="+mj-lt"/>
                <a:cs typeface="Calibri" pitchFamily="34" charset="0"/>
              </a:rPr>
              <a:t>Board Meeting</a:t>
            </a:r>
            <a:r>
              <a:rPr lang="en-AU" sz="1200" b="0" cap="all" baseline="0" dirty="0" smtClean="0">
                <a:solidFill>
                  <a:srgbClr val="8A8A8A"/>
                </a:solidFill>
                <a:latin typeface="+mj-lt"/>
                <a:cs typeface="Calibri" pitchFamily="34" charset="0"/>
              </a:rPr>
              <a:t>  |  May</a:t>
            </a:r>
            <a:r>
              <a:rPr lang="en-AU" sz="1200" b="0" cap="all" dirty="0" smtClean="0">
                <a:solidFill>
                  <a:srgbClr val="8A8A8A"/>
                </a:solidFill>
                <a:latin typeface="+mj-lt"/>
                <a:cs typeface="Calibri" pitchFamily="34" charset="0"/>
              </a:rPr>
              <a:t> 2011  |  </a:t>
            </a:r>
            <a:r>
              <a:rPr lang="en-US" sz="1200" b="0" kern="1200" cap="all" dirty="0" smtClean="0">
                <a:solidFill>
                  <a:srgbClr val="8A8A8A"/>
                </a:solidFill>
                <a:latin typeface="Arial" charset="0"/>
                <a:ea typeface="+mn-ea"/>
                <a:cs typeface="Calibri" pitchFamily="34" charset="0"/>
              </a:rPr>
              <a:t>Presented by </a:t>
            </a:r>
            <a:r>
              <a:rPr lang="en-US" sz="1200" b="0" kern="1200" cap="all" dirty="0" err="1" smtClean="0">
                <a:solidFill>
                  <a:srgbClr val="8A8A8A"/>
                </a:solidFill>
                <a:latin typeface="Arial" charset="0"/>
                <a:ea typeface="+mn-ea"/>
                <a:cs typeface="Calibri" pitchFamily="34" charset="0"/>
              </a:rPr>
              <a:t>alison</a:t>
            </a:r>
            <a:r>
              <a:rPr lang="en-US" sz="1200" b="0" kern="1200" cap="all" dirty="0" smtClean="0">
                <a:solidFill>
                  <a:srgbClr val="8A8A8A"/>
                </a:solidFill>
                <a:latin typeface="Arial" charset="0"/>
                <a:ea typeface="+mn-ea"/>
                <a:cs typeface="Calibri" pitchFamily="34" charset="0"/>
              </a:rPr>
              <a:t> </a:t>
            </a:r>
            <a:r>
              <a:rPr lang="en-US" sz="1200" b="0" kern="1200" cap="all" dirty="0" err="1" smtClean="0">
                <a:solidFill>
                  <a:srgbClr val="8A8A8A"/>
                </a:solidFill>
                <a:latin typeface="Arial" charset="0"/>
                <a:ea typeface="+mn-ea"/>
                <a:cs typeface="Calibri" pitchFamily="34" charset="0"/>
              </a:rPr>
              <a:t>morley</a:t>
            </a:r>
            <a:endParaRPr lang="en-AU" sz="1200" b="0" kern="1200" cap="all" dirty="0" smtClean="0">
              <a:solidFill>
                <a:srgbClr val="8A8A8A"/>
              </a:solidFill>
              <a:latin typeface="Arial" charset="0"/>
              <a:ea typeface="+mn-ea"/>
              <a:cs typeface="Calibri" pitchFamily="34" charset="0"/>
            </a:endParaRPr>
          </a:p>
          <a:p>
            <a:endParaRPr lang="en-AU" sz="1400" b="0" dirty="0">
              <a:solidFill>
                <a:srgbClr val="8A8A8A"/>
              </a:solidFill>
              <a:latin typeface="+mj-lt"/>
            </a:endParaRPr>
          </a:p>
        </p:txBody>
      </p:sp>
      <p:sp>
        <p:nvSpPr>
          <p:cNvPr id="10" name="TextBox 9"/>
          <p:cNvSpPr txBox="1"/>
          <p:nvPr/>
        </p:nvSpPr>
        <p:spPr>
          <a:xfrm>
            <a:off x="251520" y="6479758"/>
            <a:ext cx="1081966" cy="261610"/>
          </a:xfrm>
          <a:prstGeom prst="rect">
            <a:avLst/>
          </a:prstGeom>
          <a:noFill/>
        </p:spPr>
        <p:txBody>
          <a:bodyPr wrap="square" rtlCol="0">
            <a:spAutoFit/>
          </a:bodyPr>
          <a:lstStyle/>
          <a:p>
            <a:r>
              <a:rPr lang="en-US" sz="1050" b="1" dirty="0" smtClean="0">
                <a:solidFill>
                  <a:srgbClr val="1F7089"/>
                </a:solidFill>
              </a:rPr>
              <a:t>ASX: </a:t>
            </a:r>
            <a:r>
              <a:rPr lang="en-US" sz="1050" b="0" dirty="0" smtClean="0">
                <a:solidFill>
                  <a:srgbClr val="1F7089"/>
                </a:solidFill>
              </a:rPr>
              <a:t>BMY</a:t>
            </a:r>
            <a:endParaRPr lang="en-AU" sz="1050" b="0" dirty="0">
              <a:solidFill>
                <a:srgbClr val="1F7089"/>
              </a:solidFill>
            </a:endParaRPr>
          </a:p>
        </p:txBody>
      </p:sp>
      <p:sp>
        <p:nvSpPr>
          <p:cNvPr id="11" name="TextBox 10"/>
          <p:cNvSpPr txBox="1"/>
          <p:nvPr/>
        </p:nvSpPr>
        <p:spPr>
          <a:xfrm>
            <a:off x="6660232" y="6479758"/>
            <a:ext cx="2228700" cy="253916"/>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050" b="1" dirty="0" smtClean="0">
                <a:solidFill>
                  <a:srgbClr val="1F7089"/>
                </a:solidFill>
              </a:rPr>
              <a:t>Alloy</a:t>
            </a:r>
            <a:r>
              <a:rPr lang="en-US" sz="1050" dirty="0" smtClean="0">
                <a:solidFill>
                  <a:srgbClr val="1F7089"/>
                </a:solidFill>
              </a:rPr>
              <a:t>resources.com.au</a:t>
            </a:r>
            <a:endParaRPr lang="en-AU" dirty="0">
              <a:solidFill>
                <a:srgbClr val="1F7089"/>
              </a:solidFill>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810190"/>
            <a:ext cx="9151099" cy="17053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323528" y="6237312"/>
            <a:ext cx="2768309" cy="426174"/>
          </a:xfrm>
          <a:prstGeom prst="rect">
            <a:avLst/>
          </a:prstGeom>
        </p:spPr>
      </p:pic>
      <p:cxnSp>
        <p:nvCxnSpPr>
          <p:cNvPr id="12" name="Straight Connector 11"/>
          <p:cNvCxnSpPr/>
          <p:nvPr/>
        </p:nvCxnSpPr>
        <p:spPr>
          <a:xfrm>
            <a:off x="0" y="6093296"/>
            <a:ext cx="9151099"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99365" y="6442217"/>
            <a:ext cx="2228700" cy="253916"/>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050" b="1" dirty="0" smtClean="0">
                <a:solidFill>
                  <a:srgbClr val="1F7089"/>
                </a:solidFill>
              </a:rPr>
              <a:t>Alloy</a:t>
            </a:r>
            <a:r>
              <a:rPr lang="en-US" sz="1050" dirty="0" smtClean="0">
                <a:solidFill>
                  <a:srgbClr val="1F7089"/>
                </a:solidFill>
              </a:rPr>
              <a:t>resources.com.au</a:t>
            </a:r>
            <a:endParaRPr lang="en-AU" dirty="0">
              <a:solidFill>
                <a:srgbClr val="1F7089"/>
              </a:solidFill>
            </a:endParaRPr>
          </a:p>
        </p:txBody>
      </p:sp>
      <p:sp>
        <p:nvSpPr>
          <p:cNvPr id="11" name="Rectangle 10"/>
          <p:cNvSpPr>
            <a:spLocks noChangeArrowheads="1"/>
          </p:cNvSpPr>
          <p:nvPr/>
        </p:nvSpPr>
        <p:spPr bwMode="auto">
          <a:xfrm>
            <a:off x="468313" y="1484784"/>
            <a:ext cx="8229600" cy="4598516"/>
          </a:xfrm>
          <a:prstGeom prst="rect">
            <a:avLst/>
          </a:prstGeom>
          <a:noFill/>
          <a:ln w="9525">
            <a:noFill/>
            <a:miter lim="800000"/>
            <a:headEnd/>
            <a:tailEnd/>
          </a:ln>
        </p:spPr>
        <p:txBody>
          <a:bodyPr/>
          <a:lstStyle/>
          <a:p>
            <a:pPr algn="just">
              <a:lnSpc>
                <a:spcPct val="90000"/>
              </a:lnSpc>
              <a:spcBef>
                <a:spcPct val="20000"/>
              </a:spcBef>
            </a:pPr>
            <a:endParaRPr lang="en-AU" sz="1050" dirty="0">
              <a:latin typeface="Calibri" pitchFamily="34" charset="0"/>
              <a:cs typeface="Calibri" pitchFamily="34" charset="0"/>
            </a:endParaRPr>
          </a:p>
        </p:txBody>
      </p:sp>
      <p:sp>
        <p:nvSpPr>
          <p:cNvPr id="4" name="Text Placeholder 3"/>
          <p:cNvSpPr>
            <a:spLocks noGrp="1"/>
          </p:cNvSpPr>
          <p:nvPr>
            <p:ph type="body" idx="1"/>
          </p:nvPr>
        </p:nvSpPr>
        <p:spPr>
          <a:xfrm>
            <a:off x="468313" y="126876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6" name="Slide Number Placeholder 3"/>
          <p:cNvSpPr txBox="1">
            <a:spLocks/>
          </p:cNvSpPr>
          <p:nvPr/>
        </p:nvSpPr>
        <p:spPr>
          <a:xfrm>
            <a:off x="3662536" y="6448251"/>
            <a:ext cx="2133600" cy="365125"/>
          </a:xfrm>
          <a:prstGeom prst="rect">
            <a:avLst/>
          </a:prstGeom>
        </p:spPr>
        <p:txBody>
          <a:bodyPr/>
          <a:lstStyle>
            <a:defPPr>
              <a:defRPr lang="en-AU"/>
            </a:defPPr>
            <a:lvl1pPr algn="ctr" rtl="0" fontAlgn="base">
              <a:spcBef>
                <a:spcPct val="0"/>
              </a:spcBef>
              <a:spcAft>
                <a:spcPct val="0"/>
              </a:spcAft>
              <a:defRPr lang="en-AU" sz="1050" b="1" kern="120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0649328-0DFA-4C9A-BBFF-B14C71A39333}" type="slidenum">
              <a:rPr lang="en-AU" smtClean="0"/>
              <a:pPr/>
              <a:t>‹#›</a:t>
            </a:fld>
            <a:endParaRPr lang="en-AU" dirty="0"/>
          </a:p>
        </p:txBody>
      </p:sp>
    </p:spTree>
    <p:extLst>
      <p:ext uri="{BB962C8B-B14F-4D97-AF65-F5344CB8AC3E}">
        <p14:creationId xmlns:p14="http://schemas.microsoft.com/office/powerpoint/2010/main" xmlns="" val="404976985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4/26/2012</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8.wm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11560" y="2492896"/>
            <a:ext cx="7772400" cy="1879848"/>
          </a:xfrm>
        </p:spPr>
        <p:txBody>
          <a:bodyPr/>
          <a:lstStyle/>
          <a:p>
            <a:pPr algn="ctr">
              <a:buNone/>
              <a:defRPr/>
            </a:pPr>
            <a:r>
              <a:rPr lang="en-AU" dirty="0" smtClean="0">
                <a:effectLst>
                  <a:outerShdw blurRad="38100" dist="38100" dir="2700000" algn="tl">
                    <a:srgbClr val="000000">
                      <a:alpha val="43137"/>
                    </a:srgbClr>
                  </a:outerShdw>
                </a:effectLst>
                <a:latin typeface="Century Gothic" pitchFamily="34" charset="0"/>
              </a:rPr>
              <a:t>GENERAL EXPLORATION INDUCTION</a:t>
            </a:r>
          </a:p>
          <a:p>
            <a:pPr algn="ctr">
              <a:buNone/>
              <a:defRPr/>
            </a:pPr>
            <a:r>
              <a:rPr lang="en-AU" kern="0" dirty="0" smtClean="0"/>
              <a:t>Presented by:</a:t>
            </a:r>
            <a:endParaRPr lang="en-AU" dirty="0" smtClean="0"/>
          </a:p>
          <a:p>
            <a:pPr lvl="0" algn="ctr">
              <a:buNone/>
              <a:defRPr/>
            </a:pPr>
            <a:endParaRPr lang="en-AU" kern="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5797" y="188641"/>
            <a:ext cx="1463694" cy="1058364"/>
          </a:xfrm>
          <a:prstGeom prst="rect">
            <a:avLst/>
          </a:prstGeom>
        </p:spPr>
      </p:pic>
      <p:sp>
        <p:nvSpPr>
          <p:cNvPr id="4" name="Rectangle 3"/>
          <p:cNvSpPr/>
          <p:nvPr/>
        </p:nvSpPr>
        <p:spPr>
          <a:xfrm rot="19429163">
            <a:off x="415228" y="2797096"/>
            <a:ext cx="859683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PREVIEW ONLY</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34400" cy="758825"/>
          </a:xfrm>
        </p:spPr>
        <p:txBody>
          <a:bodyPr>
            <a:normAutofit/>
          </a:bodyPr>
          <a:lstStyle/>
          <a:p>
            <a:r>
              <a:rPr lang="en-AU" sz="3600" dirty="0" smtClean="0"/>
              <a:t>Ice Breaker</a:t>
            </a:r>
            <a:endParaRPr lang="en-AU" sz="3600" dirty="0"/>
          </a:p>
        </p:txBody>
      </p:sp>
      <p:sp>
        <p:nvSpPr>
          <p:cNvPr id="3" name="Content Placeholder 2"/>
          <p:cNvSpPr>
            <a:spLocks noGrp="1"/>
          </p:cNvSpPr>
          <p:nvPr>
            <p:ph sz="quarter" idx="1"/>
          </p:nvPr>
        </p:nvSpPr>
        <p:spPr>
          <a:xfrm>
            <a:off x="301752" y="2060848"/>
            <a:ext cx="8503920" cy="4038200"/>
          </a:xfrm>
        </p:spPr>
        <p:txBody>
          <a:bodyPr/>
          <a:lstStyle/>
          <a:p>
            <a:pPr algn="ctr">
              <a:buNone/>
            </a:pPr>
            <a:r>
              <a:rPr lang="en-AU" b="1" dirty="0" smtClean="0">
                <a:ln w="12700">
                  <a:solidFill>
                    <a:schemeClr val="tx2">
                      <a:satMod val="155000"/>
                    </a:schemeClr>
                  </a:solidFill>
                  <a:prstDash val="solid"/>
                </a:ln>
                <a:effectLst>
                  <a:outerShdw blurRad="41275" dist="20320" dir="1800000" algn="tl" rotWithShape="0">
                    <a:srgbClr val="000000">
                      <a:alpha val="40000"/>
                    </a:srgbClr>
                  </a:outerShdw>
                </a:effectLst>
              </a:rPr>
              <a:t>Hello and Welcome</a:t>
            </a:r>
          </a:p>
        </p:txBody>
      </p:sp>
      <p:sp>
        <p:nvSpPr>
          <p:cNvPr id="4" name="Rectangle 3"/>
          <p:cNvSpPr/>
          <p:nvPr/>
        </p:nvSpPr>
        <p:spPr>
          <a:xfrm rot="19429163">
            <a:off x="415228" y="2797096"/>
            <a:ext cx="859683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PREVIEW ONLY</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34400" cy="758825"/>
          </a:xfrm>
        </p:spPr>
        <p:txBody>
          <a:bodyPr>
            <a:normAutofit/>
          </a:bodyPr>
          <a:lstStyle/>
          <a:p>
            <a:r>
              <a:rPr lang="en-AU" sz="3600" dirty="0" smtClean="0"/>
              <a:t>Introduction</a:t>
            </a:r>
            <a:endParaRPr lang="en-AU" sz="3600" dirty="0"/>
          </a:p>
        </p:txBody>
      </p:sp>
      <p:sp>
        <p:nvSpPr>
          <p:cNvPr id="3" name="Content Placeholder 2"/>
          <p:cNvSpPr>
            <a:spLocks noGrp="1"/>
          </p:cNvSpPr>
          <p:nvPr>
            <p:ph sz="quarter" idx="1"/>
          </p:nvPr>
        </p:nvSpPr>
        <p:spPr/>
        <p:txBody>
          <a:bodyPr>
            <a:normAutofit/>
          </a:bodyPr>
          <a:lstStyle/>
          <a:p>
            <a:pPr algn="ctr">
              <a:buClrTx/>
              <a:buSzPct val="100000"/>
              <a:buNone/>
            </a:pPr>
            <a:r>
              <a:rPr lang="en-AU" dirty="0" smtClean="0"/>
              <a:t>Why ANOTHER Induction?</a:t>
            </a:r>
          </a:p>
          <a:p>
            <a:pPr>
              <a:buClrTx/>
              <a:buSzPct val="100000"/>
            </a:pPr>
            <a:endParaRPr lang="en-AU" sz="1800" dirty="0" smtClean="0"/>
          </a:p>
          <a:p>
            <a:pPr>
              <a:buClrTx/>
              <a:buSzPct val="100000"/>
              <a:buFont typeface="Wingdings" pitchFamily="2" charset="2"/>
              <a:buChar char="q"/>
            </a:pPr>
            <a:r>
              <a:rPr lang="en-AU" sz="2000" dirty="0" smtClean="0"/>
              <a:t>To introduce you to the mining &amp; exploration industry – New People</a:t>
            </a:r>
          </a:p>
          <a:p>
            <a:pPr>
              <a:buClrTx/>
              <a:buSzPct val="100000"/>
              <a:buFont typeface="Wingdings" pitchFamily="2" charset="2"/>
              <a:buChar char="q"/>
            </a:pPr>
            <a:r>
              <a:rPr lang="en-AU" sz="2000" dirty="0" smtClean="0"/>
              <a:t>To refresh your memory – Experienced people</a:t>
            </a:r>
          </a:p>
          <a:p>
            <a:pPr>
              <a:buClrTx/>
              <a:buSzPct val="100000"/>
              <a:buFont typeface="Wingdings" pitchFamily="2" charset="2"/>
              <a:buChar char="q"/>
            </a:pPr>
            <a:r>
              <a:rPr lang="en-AU" sz="2000" dirty="0" smtClean="0"/>
              <a:t>To give you the basic training needed before entering a work site</a:t>
            </a:r>
          </a:p>
          <a:p>
            <a:pPr>
              <a:buClrTx/>
              <a:buSzPct val="100000"/>
              <a:buFont typeface="Wingdings" pitchFamily="2" charset="2"/>
              <a:buChar char="q"/>
            </a:pPr>
            <a:r>
              <a:rPr lang="en-AU" sz="2000" dirty="0" smtClean="0"/>
              <a:t>To dispel confusion as to your obligations as a contractor</a:t>
            </a:r>
          </a:p>
          <a:p>
            <a:pPr>
              <a:buClrTx/>
              <a:buSzPct val="100000"/>
              <a:buFont typeface="Wingdings" pitchFamily="2" charset="2"/>
              <a:buChar char="q"/>
            </a:pPr>
            <a:r>
              <a:rPr lang="en-AU" sz="2000" dirty="0" smtClean="0"/>
              <a:t>To equip you with the right attitude</a:t>
            </a:r>
          </a:p>
          <a:p>
            <a:pPr>
              <a:buClrTx/>
              <a:buSzPct val="100000"/>
              <a:buFont typeface="Wingdings" pitchFamily="2" charset="2"/>
              <a:buChar char="q"/>
            </a:pPr>
            <a:r>
              <a:rPr lang="en-AU" sz="2000" dirty="0" smtClean="0"/>
              <a:t>To protect equipment and the environment</a:t>
            </a:r>
          </a:p>
          <a:p>
            <a:pPr>
              <a:buClrTx/>
              <a:buSzPct val="100000"/>
              <a:buFont typeface="Wingdings" pitchFamily="2" charset="2"/>
              <a:buChar char="q"/>
            </a:pPr>
            <a:r>
              <a:rPr lang="en-AU" sz="2000" dirty="0" smtClean="0"/>
              <a:t>To keep you and others safe</a:t>
            </a:r>
          </a:p>
          <a:p>
            <a:pPr>
              <a:buClrTx/>
              <a:buSzPct val="100000"/>
              <a:buFont typeface="Wingdings" pitchFamily="2" charset="2"/>
              <a:buChar char="q"/>
            </a:pPr>
            <a:r>
              <a:rPr lang="en-AU" sz="2000" dirty="0" smtClean="0"/>
              <a:t>To help you work as part of a team</a:t>
            </a:r>
          </a:p>
          <a:p>
            <a:pPr algn="ctr"/>
            <a:endParaRPr lang="en-AU" sz="1800" dirty="0"/>
          </a:p>
        </p:txBody>
      </p:sp>
      <p:sp>
        <p:nvSpPr>
          <p:cNvPr id="4" name="Rectangle 3"/>
          <p:cNvSpPr/>
          <p:nvPr/>
        </p:nvSpPr>
        <p:spPr>
          <a:xfrm rot="19429163">
            <a:off x="415228" y="2797096"/>
            <a:ext cx="859683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PREVIEW ONLY</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Content Placeholder 2"/>
          <p:cNvSpPr txBox="1">
            <a:spLocks/>
          </p:cNvSpPr>
          <p:nvPr/>
        </p:nvSpPr>
        <p:spPr bwMode="auto">
          <a:xfrm>
            <a:off x="323528" y="1628800"/>
            <a:ext cx="8504237" cy="4896544"/>
          </a:xfrm>
          <a:prstGeom prst="rect">
            <a:avLst/>
          </a:prstGeom>
          <a:noFill/>
          <a:ln w="9525">
            <a:noFill/>
            <a:miter lim="800000"/>
            <a:headEnd/>
            <a:tailEnd/>
          </a:ln>
        </p:spPr>
        <p:txBody>
          <a:bodyPr/>
          <a:lstStyle/>
          <a:p>
            <a:pPr marL="273050" indent="-273050">
              <a:spcBef>
                <a:spcPct val="20000"/>
              </a:spcBef>
              <a:buClr>
                <a:schemeClr val="accent1"/>
              </a:buClr>
              <a:buSzPct val="85000"/>
            </a:pPr>
            <a:r>
              <a:rPr lang="en-AU" sz="2400" dirty="0" smtClean="0">
                <a:latin typeface="+mn-lt"/>
                <a:cs typeface="+mn-cs"/>
              </a:rPr>
              <a:t>Where this induction fits in:</a:t>
            </a:r>
          </a:p>
          <a:p>
            <a:pPr marL="273050" indent="-273050">
              <a:spcBef>
                <a:spcPct val="20000"/>
              </a:spcBef>
              <a:buClr>
                <a:schemeClr val="accent1"/>
              </a:buClr>
              <a:buSzPct val="85000"/>
            </a:pPr>
            <a:endParaRPr lang="en-AU" sz="1200" dirty="0" smtClean="0">
              <a:latin typeface="+mn-lt"/>
              <a:cs typeface="+mn-cs"/>
            </a:endParaRPr>
          </a:p>
          <a:p>
            <a:pPr marL="273050" indent="-273050">
              <a:spcBef>
                <a:spcPct val="20000"/>
              </a:spcBef>
              <a:buClr>
                <a:schemeClr val="accent1"/>
              </a:buClr>
              <a:buSzPct val="85000"/>
            </a:pPr>
            <a:r>
              <a:rPr lang="en-AU" sz="2000" dirty="0" smtClean="0">
                <a:latin typeface="+mn-lt"/>
                <a:cs typeface="+mn-cs"/>
              </a:rPr>
              <a:t>A </a:t>
            </a:r>
            <a:r>
              <a:rPr lang="en-AU" sz="2000" dirty="0">
                <a:latin typeface="+mn-lt"/>
                <a:cs typeface="+mn-cs"/>
              </a:rPr>
              <a:t>number of different </a:t>
            </a:r>
            <a:r>
              <a:rPr lang="en-AU" sz="2000" dirty="0" smtClean="0">
                <a:latin typeface="+mn-lt"/>
                <a:cs typeface="+mn-cs"/>
              </a:rPr>
              <a:t>inductions are </a:t>
            </a:r>
            <a:r>
              <a:rPr lang="en-AU" sz="2000" dirty="0">
                <a:latin typeface="+mn-lt"/>
                <a:cs typeface="+mn-cs"/>
              </a:rPr>
              <a:t>applicable to persons working for </a:t>
            </a:r>
            <a:r>
              <a:rPr lang="en-AU" sz="2000" dirty="0" err="1" smtClean="0">
                <a:latin typeface="+mn-lt"/>
                <a:cs typeface="+mn-cs"/>
              </a:rPr>
              <a:t>CompanyABC</a:t>
            </a:r>
            <a:r>
              <a:rPr lang="en-AU" sz="2000" dirty="0" smtClean="0">
                <a:latin typeface="+mn-lt"/>
                <a:cs typeface="+mn-cs"/>
              </a:rPr>
              <a:t>:</a:t>
            </a:r>
          </a:p>
          <a:p>
            <a:pPr marL="274320" indent="-274320" eaLnBrk="1" fontAlgn="auto" hangingPunct="1">
              <a:spcBef>
                <a:spcPct val="20000"/>
              </a:spcBef>
              <a:spcAft>
                <a:spcPts val="0"/>
              </a:spcAft>
              <a:buClr>
                <a:schemeClr val="accent1"/>
              </a:buClr>
              <a:buSzPct val="85000"/>
              <a:buFont typeface="Wingdings 2"/>
              <a:buChar char=""/>
              <a:defRPr/>
            </a:pPr>
            <a:endParaRPr lang="en-AU" sz="2000" dirty="0" smtClean="0">
              <a:latin typeface="+mn-lt"/>
              <a:cs typeface="+mn-cs"/>
            </a:endParaRPr>
          </a:p>
          <a:p>
            <a:pPr marL="273050" indent="-273050">
              <a:spcBef>
                <a:spcPct val="20000"/>
              </a:spcBef>
              <a:buClr>
                <a:schemeClr val="accent1"/>
              </a:buClr>
              <a:buSzPct val="85000"/>
            </a:pPr>
            <a:endParaRPr lang="en-AU" sz="1000" dirty="0" smtClean="0">
              <a:solidFill>
                <a:schemeClr val="accent1"/>
              </a:solidFill>
              <a:latin typeface="+mn-lt"/>
              <a:cs typeface="+mn-cs"/>
            </a:endParaRPr>
          </a:p>
          <a:p>
            <a:pPr marL="274320" indent="-274320" fontAlgn="auto">
              <a:spcBef>
                <a:spcPct val="20000"/>
              </a:spcBef>
              <a:spcAft>
                <a:spcPts val="0"/>
              </a:spcAft>
              <a:buClr>
                <a:schemeClr val="accent1"/>
              </a:buClr>
              <a:buSzPct val="85000"/>
              <a:defRPr/>
            </a:pPr>
            <a:endParaRPr lang="en-AU" sz="1000" dirty="0" smtClean="0">
              <a:latin typeface="+mn-lt"/>
              <a:cs typeface="+mn-cs"/>
            </a:endParaRPr>
          </a:p>
          <a:p>
            <a:pPr marL="274320" indent="-274320" fontAlgn="auto">
              <a:spcBef>
                <a:spcPct val="20000"/>
              </a:spcBef>
              <a:spcAft>
                <a:spcPts val="0"/>
              </a:spcAft>
              <a:buClr>
                <a:schemeClr val="accent1"/>
              </a:buClr>
              <a:buSzPct val="85000"/>
              <a:defRPr/>
            </a:pPr>
            <a:endParaRPr lang="en-AU" dirty="0" smtClean="0">
              <a:latin typeface="+mn-lt"/>
              <a:cs typeface="+mn-cs"/>
            </a:endParaRPr>
          </a:p>
          <a:p>
            <a:pPr marL="273050" indent="-273050">
              <a:spcBef>
                <a:spcPct val="20000"/>
              </a:spcBef>
              <a:buClr>
                <a:schemeClr val="accent1"/>
              </a:buClr>
              <a:buSzPct val="85000"/>
            </a:pPr>
            <a:endParaRPr lang="en-AU" dirty="0">
              <a:solidFill>
                <a:schemeClr val="accent1"/>
              </a:solidFill>
              <a:latin typeface="+mn-lt"/>
              <a:cs typeface="+mn-cs"/>
            </a:endParaRPr>
          </a:p>
        </p:txBody>
      </p:sp>
      <p:sp>
        <p:nvSpPr>
          <p:cNvPr id="19457" name="Title 1"/>
          <p:cNvSpPr>
            <a:spLocks noGrp="1"/>
          </p:cNvSpPr>
          <p:nvPr>
            <p:ph type="title"/>
          </p:nvPr>
        </p:nvSpPr>
        <p:spPr>
          <a:xfrm>
            <a:off x="1331640" y="260648"/>
            <a:ext cx="6480720" cy="720080"/>
          </a:xfrm>
        </p:spPr>
        <p:txBody>
          <a:bodyPr>
            <a:normAutofit/>
          </a:bodyPr>
          <a:lstStyle/>
          <a:p>
            <a:pPr eaLnBrk="1" hangingPunct="1"/>
            <a:r>
              <a:rPr lang="en-AU" sz="3200" dirty="0" smtClean="0">
                <a:solidFill>
                  <a:schemeClr val="tx1"/>
                </a:solidFill>
              </a:rPr>
              <a:t>Company Inductions and Training</a:t>
            </a:r>
          </a:p>
        </p:txBody>
      </p:sp>
      <p:graphicFrame>
        <p:nvGraphicFramePr>
          <p:cNvPr id="8" name="Table 7"/>
          <p:cNvGraphicFramePr>
            <a:graphicFrameLocks noGrp="1"/>
          </p:cNvGraphicFramePr>
          <p:nvPr/>
        </p:nvGraphicFramePr>
        <p:xfrm>
          <a:off x="1115616" y="3068960"/>
          <a:ext cx="7056784" cy="1854200"/>
        </p:xfrm>
        <a:graphic>
          <a:graphicData uri="http://schemas.openxmlformats.org/drawingml/2006/table">
            <a:tbl>
              <a:tblPr firstRow="1" bandRow="1">
                <a:tableStyleId>{073A0DAA-6AF3-43AB-8588-CEC1D06C72B9}</a:tableStyleId>
              </a:tblPr>
              <a:tblGrid>
                <a:gridCol w="7056784"/>
              </a:tblGrid>
              <a:tr h="370840">
                <a:tc>
                  <a:txBody>
                    <a:bodyPr/>
                    <a:lstStyle/>
                    <a:p>
                      <a:r>
                        <a:rPr lang="en-AU" dirty="0" smtClean="0">
                          <a:latin typeface="+mn-lt"/>
                        </a:rPr>
                        <a:t>Further Company Inductions</a:t>
                      </a:r>
                      <a:endParaRPr lang="en-AU"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latin typeface="+mn-lt"/>
                        </a:rPr>
                        <a:t>General Field Induction – This Induction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latin typeface="+mn-lt"/>
                        </a:rPr>
                        <a:t>Office and Administration Induction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latin typeface="+mn-lt"/>
                        </a:rPr>
                        <a:t>Environmental Induction – As</a:t>
                      </a:r>
                      <a:r>
                        <a:rPr lang="en-AU" baseline="0" dirty="0" smtClean="0">
                          <a:solidFill>
                            <a:schemeClr val="tx1"/>
                          </a:solidFill>
                          <a:latin typeface="+mn-lt"/>
                        </a:rPr>
                        <a:t> appropriate</a:t>
                      </a:r>
                      <a:endParaRPr lang="en-AU" dirty="0" smtClean="0">
                        <a:solidFill>
                          <a:schemeClr val="tx1"/>
                        </a:solidFill>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latin typeface="+mn-lt"/>
                        </a:rPr>
                        <a:t>Other site specific Inductions – Mine site inductions</a:t>
                      </a:r>
                    </a:p>
                  </a:txBody>
                  <a:tcPr/>
                </a:tc>
              </a:tr>
            </a:tbl>
          </a:graphicData>
        </a:graphic>
      </p:graphicFrame>
      <p:pic>
        <p:nvPicPr>
          <p:cNvPr id="4098" name="Picture 2" descr="C:\Users\ShelleyG\AppData\Local\Microsoft\Windows\Temporary Internet Files\Content.IE5\R49WOK8G\MC900432606[1].png"/>
          <p:cNvPicPr>
            <a:picLocks noChangeAspect="1" noChangeArrowheads="1"/>
          </p:cNvPicPr>
          <p:nvPr/>
        </p:nvPicPr>
        <p:blipFill>
          <a:blip r:embed="rId3" cstate="print"/>
          <a:srcRect/>
          <a:stretch>
            <a:fillRect/>
          </a:stretch>
        </p:blipFill>
        <p:spPr bwMode="auto">
          <a:xfrm>
            <a:off x="7020272" y="4797152"/>
            <a:ext cx="1828572" cy="1828572"/>
          </a:xfrm>
          <a:prstGeom prst="rect">
            <a:avLst/>
          </a:prstGeom>
          <a:noFill/>
        </p:spPr>
      </p:pic>
      <p:pic>
        <p:nvPicPr>
          <p:cNvPr id="4099" name="Picture 3" descr="C:\Users\ShelleyG\AppData\Local\Microsoft\Windows\Temporary Internet Files\Content.IE5\VABQ4Z5Q\MC910215936[1].jpg"/>
          <p:cNvPicPr>
            <a:picLocks noChangeAspect="1" noChangeArrowheads="1"/>
          </p:cNvPicPr>
          <p:nvPr/>
        </p:nvPicPr>
        <p:blipFill>
          <a:blip r:embed="rId4" cstate="print"/>
          <a:srcRect/>
          <a:stretch>
            <a:fillRect/>
          </a:stretch>
        </p:blipFill>
        <p:spPr bwMode="auto">
          <a:xfrm>
            <a:off x="539552" y="5157192"/>
            <a:ext cx="1907704" cy="1430778"/>
          </a:xfrm>
          <a:prstGeom prst="rect">
            <a:avLst/>
          </a:prstGeom>
          <a:noFill/>
        </p:spPr>
      </p:pic>
      <p:pic>
        <p:nvPicPr>
          <p:cNvPr id="4100" name="Picture 4" descr="C:\Users\ShelleyG\AppData\Local\Microsoft\Windows\Temporary Internet Files\Content.IE5\R49WOK8G\MC900352251[1].wmf"/>
          <p:cNvPicPr>
            <a:picLocks noChangeAspect="1" noChangeArrowheads="1"/>
          </p:cNvPicPr>
          <p:nvPr/>
        </p:nvPicPr>
        <p:blipFill>
          <a:blip r:embed="rId5" cstate="print"/>
          <a:srcRect/>
          <a:stretch>
            <a:fillRect/>
          </a:stretch>
        </p:blipFill>
        <p:spPr bwMode="auto">
          <a:xfrm>
            <a:off x="3923928" y="5373216"/>
            <a:ext cx="1788059" cy="1297663"/>
          </a:xfrm>
          <a:prstGeom prst="rect">
            <a:avLst/>
          </a:prstGeom>
          <a:noFill/>
        </p:spPr>
      </p:pic>
      <p:sp>
        <p:nvSpPr>
          <p:cNvPr id="9" name="Rectangle 8"/>
          <p:cNvSpPr/>
          <p:nvPr/>
        </p:nvSpPr>
        <p:spPr>
          <a:xfrm rot="19429163">
            <a:off x="415228" y="2797096"/>
            <a:ext cx="859683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PREVIEW ONLY</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Content Placeholder 2"/>
          <p:cNvSpPr txBox="1">
            <a:spLocks/>
          </p:cNvSpPr>
          <p:nvPr/>
        </p:nvSpPr>
        <p:spPr bwMode="auto">
          <a:xfrm>
            <a:off x="323528" y="1772816"/>
            <a:ext cx="8504237" cy="4896544"/>
          </a:xfrm>
          <a:prstGeom prst="rect">
            <a:avLst/>
          </a:prstGeom>
          <a:noFill/>
          <a:ln w="9525">
            <a:noFill/>
            <a:miter lim="800000"/>
            <a:headEnd/>
            <a:tailEnd/>
          </a:ln>
        </p:spPr>
        <p:txBody>
          <a:bodyPr/>
          <a:lstStyle/>
          <a:p>
            <a:pPr marL="273050" indent="-273050" eaLnBrk="1" hangingPunct="1">
              <a:spcBef>
                <a:spcPct val="20000"/>
              </a:spcBef>
              <a:buClr>
                <a:schemeClr val="accent1"/>
              </a:buClr>
              <a:buSzPct val="85000"/>
              <a:buNone/>
              <a:defRPr/>
            </a:pPr>
            <a:r>
              <a:rPr lang="en-AU" sz="2400" dirty="0" smtClean="0">
                <a:latin typeface="+mn-lt"/>
                <a:cs typeface="+mn-cs"/>
              </a:rPr>
              <a:t>We also provide training for our staff in several key areas, to allow you to advance your skills, including:</a:t>
            </a:r>
          </a:p>
          <a:p>
            <a:pPr marL="274320" indent="-274320" fontAlgn="auto">
              <a:spcBef>
                <a:spcPct val="20000"/>
              </a:spcBef>
              <a:spcAft>
                <a:spcPts val="0"/>
              </a:spcAft>
              <a:buClr>
                <a:schemeClr val="accent1"/>
              </a:buClr>
              <a:buSzPct val="85000"/>
              <a:buFont typeface="Wingdings 2"/>
              <a:buChar char=""/>
              <a:defRPr/>
            </a:pPr>
            <a:endParaRPr lang="en-AU" sz="2000" dirty="0" smtClean="0">
              <a:latin typeface="+mn-lt"/>
              <a:cs typeface="+mn-cs"/>
            </a:endParaRPr>
          </a:p>
          <a:p>
            <a:pPr marL="274320" indent="-274320" fontAlgn="auto">
              <a:spcBef>
                <a:spcPct val="20000"/>
              </a:spcBef>
              <a:spcAft>
                <a:spcPts val="0"/>
              </a:spcAft>
              <a:buClr>
                <a:schemeClr val="accent1"/>
              </a:buClr>
              <a:buSzPct val="85000"/>
              <a:defRPr/>
            </a:pPr>
            <a:endParaRPr lang="en-AU" dirty="0" smtClean="0">
              <a:latin typeface="+mn-lt"/>
              <a:cs typeface="+mn-cs"/>
            </a:endParaRPr>
          </a:p>
          <a:p>
            <a:pPr marL="274320" indent="-274320" fontAlgn="auto">
              <a:spcBef>
                <a:spcPct val="20000"/>
              </a:spcBef>
              <a:spcAft>
                <a:spcPts val="0"/>
              </a:spcAft>
              <a:buClr>
                <a:schemeClr val="accent1"/>
              </a:buClr>
              <a:buSzPct val="85000"/>
              <a:defRPr/>
            </a:pPr>
            <a:endParaRPr lang="en-AU" dirty="0" smtClean="0">
              <a:latin typeface="+mn-lt"/>
              <a:cs typeface="+mn-cs"/>
            </a:endParaRPr>
          </a:p>
          <a:p>
            <a:pPr marL="273050" indent="-273050">
              <a:spcBef>
                <a:spcPct val="20000"/>
              </a:spcBef>
              <a:buClr>
                <a:schemeClr val="accent1"/>
              </a:buClr>
              <a:buSzPct val="85000"/>
            </a:pPr>
            <a:endParaRPr lang="en-AU" dirty="0">
              <a:solidFill>
                <a:schemeClr val="accent1"/>
              </a:solidFill>
              <a:latin typeface="+mn-lt"/>
              <a:cs typeface="+mn-cs"/>
            </a:endParaRPr>
          </a:p>
        </p:txBody>
      </p:sp>
      <p:sp>
        <p:nvSpPr>
          <p:cNvPr id="19457" name="Title 1"/>
          <p:cNvSpPr>
            <a:spLocks noGrp="1"/>
          </p:cNvSpPr>
          <p:nvPr>
            <p:ph type="title"/>
          </p:nvPr>
        </p:nvSpPr>
        <p:spPr>
          <a:xfrm>
            <a:off x="1331640" y="332656"/>
            <a:ext cx="6480720" cy="720080"/>
          </a:xfrm>
        </p:spPr>
        <p:txBody>
          <a:bodyPr>
            <a:noAutofit/>
          </a:bodyPr>
          <a:lstStyle/>
          <a:p>
            <a:pPr eaLnBrk="1" hangingPunct="1"/>
            <a:r>
              <a:rPr lang="en-AU" sz="3200" dirty="0" smtClean="0">
                <a:solidFill>
                  <a:schemeClr val="tx1"/>
                </a:solidFill>
              </a:rPr>
              <a:t>Company Inductions and Training</a:t>
            </a:r>
          </a:p>
        </p:txBody>
      </p:sp>
      <p:graphicFrame>
        <p:nvGraphicFramePr>
          <p:cNvPr id="14" name="Table 13"/>
          <p:cNvGraphicFramePr>
            <a:graphicFrameLocks noGrp="1"/>
          </p:cNvGraphicFramePr>
          <p:nvPr/>
        </p:nvGraphicFramePr>
        <p:xfrm>
          <a:off x="1547664" y="2780928"/>
          <a:ext cx="5256584" cy="1516256"/>
        </p:xfrm>
        <a:graphic>
          <a:graphicData uri="http://schemas.openxmlformats.org/drawingml/2006/table">
            <a:tbl>
              <a:tblPr firstRow="1" bandRow="1">
                <a:tableStyleId>{073A0DAA-6AF3-43AB-8588-CEC1D06C72B9}</a:tableStyleId>
              </a:tblPr>
              <a:tblGrid>
                <a:gridCol w="5256584"/>
              </a:tblGrid>
              <a:tr h="403736">
                <a:tc>
                  <a:txBody>
                    <a:bodyPr/>
                    <a:lstStyle/>
                    <a:p>
                      <a:r>
                        <a:rPr lang="en-AU" dirty="0" smtClean="0"/>
                        <a:t>Further Training</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2"/>
                          </a:solidFill>
                          <a:latin typeface="+mn-lt"/>
                        </a:rPr>
                        <a:t>Four wheel driving</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2"/>
                          </a:solidFill>
                          <a:latin typeface="+mn-lt"/>
                        </a:rPr>
                        <a:t>Senior First Aid</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solidFill>
                            <a:schemeClr val="tx2"/>
                          </a:solidFill>
                          <a:latin typeface="+mn-lt"/>
                        </a:rPr>
                        <a:t>Other training as required</a:t>
                      </a:r>
                    </a:p>
                  </a:txBody>
                  <a:tcPr/>
                </a:tc>
              </a:tr>
            </a:tbl>
          </a:graphicData>
        </a:graphic>
      </p:graphicFrame>
      <p:pic>
        <p:nvPicPr>
          <p:cNvPr id="15" name="Picture 14" descr="44_Telegraph track.JPG"/>
          <p:cNvPicPr>
            <a:picLocks noChangeAspect="1"/>
          </p:cNvPicPr>
          <p:nvPr/>
        </p:nvPicPr>
        <p:blipFill>
          <a:blip r:embed="rId3" cstate="screen"/>
          <a:stretch>
            <a:fillRect/>
          </a:stretch>
        </p:blipFill>
        <p:spPr>
          <a:xfrm>
            <a:off x="5652120" y="4581128"/>
            <a:ext cx="2719851" cy="2039888"/>
          </a:xfrm>
          <a:prstGeom prst="rect">
            <a:avLst/>
          </a:prstGeom>
        </p:spPr>
      </p:pic>
      <p:pic>
        <p:nvPicPr>
          <p:cNvPr id="5124" name="Picture 4" descr="C:\Users\ShelleyG\AppData\Local\Microsoft\Windows\Temporary Internet Files\Content.IE5\VABQ4Z5Q\MC900435484[1].wmf"/>
          <p:cNvPicPr>
            <a:picLocks noChangeAspect="1" noChangeArrowheads="1"/>
          </p:cNvPicPr>
          <p:nvPr/>
        </p:nvPicPr>
        <p:blipFill>
          <a:blip r:embed="rId4" cstate="print"/>
          <a:srcRect/>
          <a:stretch>
            <a:fillRect/>
          </a:stretch>
        </p:blipFill>
        <p:spPr bwMode="auto">
          <a:xfrm>
            <a:off x="1043608" y="4653136"/>
            <a:ext cx="1212850" cy="1962150"/>
          </a:xfrm>
          <a:prstGeom prst="rect">
            <a:avLst/>
          </a:prstGeom>
          <a:noFill/>
        </p:spPr>
      </p:pic>
      <p:sp>
        <p:nvSpPr>
          <p:cNvPr id="7" name="Rectangle 6"/>
          <p:cNvSpPr/>
          <p:nvPr/>
        </p:nvSpPr>
        <p:spPr>
          <a:xfrm rot="19429163">
            <a:off x="415228" y="2797096"/>
            <a:ext cx="859683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PREVIEW ONLY</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187624" y="260648"/>
            <a:ext cx="6480720" cy="648072"/>
          </a:xfrm>
        </p:spPr>
        <p:txBody>
          <a:bodyPr>
            <a:normAutofit/>
          </a:bodyPr>
          <a:lstStyle/>
          <a:p>
            <a:pPr eaLnBrk="1" hangingPunct="1"/>
            <a:r>
              <a:rPr lang="en-AU" sz="3200" dirty="0" smtClean="0">
                <a:solidFill>
                  <a:schemeClr val="tx1"/>
                </a:solidFill>
              </a:rPr>
              <a:t>What Is Covered In This Induction</a:t>
            </a:r>
          </a:p>
        </p:txBody>
      </p:sp>
      <p:sp>
        <p:nvSpPr>
          <p:cNvPr id="17410" name="Content Placeholder 2"/>
          <p:cNvSpPr>
            <a:spLocks noGrp="1"/>
          </p:cNvSpPr>
          <p:nvPr>
            <p:ph sz="quarter" idx="1"/>
          </p:nvPr>
        </p:nvSpPr>
        <p:spPr>
          <a:xfrm>
            <a:off x="301624" y="1527175"/>
            <a:ext cx="8662863" cy="4572000"/>
          </a:xfrm>
        </p:spPr>
        <p:txBody>
          <a:bodyPr/>
          <a:lstStyle/>
          <a:p>
            <a:pPr eaLnBrk="1" hangingPunct="1">
              <a:buNone/>
            </a:pPr>
            <a:r>
              <a:rPr lang="en-AU" sz="2400" dirty="0" smtClean="0"/>
              <a:t>The General Field Induction Covers the Following</a:t>
            </a:r>
          </a:p>
          <a:p>
            <a:pPr marL="273050" lvl="1" eaLnBrk="1" hangingPunct="1">
              <a:buClr>
                <a:schemeClr val="accent1"/>
              </a:buClr>
              <a:buSzPct val="85000"/>
              <a:buFont typeface="Wingdings 2" pitchFamily="18" charset="2"/>
              <a:buChar char=""/>
            </a:pPr>
            <a:endParaRPr lang="en-AU" sz="1800" dirty="0" smtClean="0">
              <a:solidFill>
                <a:schemeClr val="tx1"/>
              </a:solidFill>
            </a:endParaRPr>
          </a:p>
          <a:p>
            <a:pPr marL="273050" lvl="1" eaLnBrk="1" hangingPunct="1">
              <a:buClr>
                <a:schemeClr val="accent1"/>
              </a:buClr>
              <a:buSzPct val="85000"/>
              <a:buNone/>
            </a:pPr>
            <a:endParaRPr lang="en-AU" sz="1200" dirty="0" smtClean="0">
              <a:solidFill>
                <a:schemeClr val="bg1"/>
              </a:solidFill>
              <a:latin typeface="Arial Black" pitchFamily="34" charset="0"/>
            </a:endParaRPr>
          </a:p>
          <a:p>
            <a:pPr marL="273050" lvl="1" eaLnBrk="1" hangingPunct="1">
              <a:buClr>
                <a:schemeClr val="accent1"/>
              </a:buClr>
              <a:buSzPct val="85000"/>
              <a:buNone/>
            </a:pPr>
            <a:endParaRPr lang="en-AU" sz="1200" dirty="0" smtClean="0">
              <a:solidFill>
                <a:schemeClr val="bg1"/>
              </a:solidFill>
              <a:latin typeface="Arial Black" pitchFamily="34" charset="0"/>
            </a:endParaRPr>
          </a:p>
          <a:p>
            <a:pPr marL="273050" lvl="1" eaLnBrk="1" hangingPunct="1">
              <a:buClr>
                <a:schemeClr val="accent1"/>
              </a:buClr>
              <a:buSzPct val="85000"/>
              <a:buNone/>
            </a:pPr>
            <a:endParaRPr lang="en-AU" sz="1200" dirty="0" smtClean="0">
              <a:solidFill>
                <a:schemeClr val="bg1"/>
              </a:solidFill>
              <a:latin typeface="Arial Black" pitchFamily="34" charset="0"/>
            </a:endParaRPr>
          </a:p>
          <a:p>
            <a:pPr marL="273050" lvl="1" eaLnBrk="1" hangingPunct="1">
              <a:buClr>
                <a:schemeClr val="accent1"/>
              </a:buClr>
              <a:buSzPct val="85000"/>
              <a:buNone/>
            </a:pPr>
            <a:endParaRPr lang="en-AU" sz="1200" b="1" dirty="0" smtClean="0">
              <a:solidFill>
                <a:schemeClr val="bg1"/>
              </a:solidFill>
              <a:latin typeface="Arial Black" pitchFamily="34" charset="0"/>
            </a:endParaRPr>
          </a:p>
        </p:txBody>
      </p:sp>
      <p:graphicFrame>
        <p:nvGraphicFramePr>
          <p:cNvPr id="10" name="Diagram 9"/>
          <p:cNvGraphicFramePr/>
          <p:nvPr/>
        </p:nvGraphicFramePr>
        <p:xfrm>
          <a:off x="1331640" y="2204864"/>
          <a:ext cx="60960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8" name="Group 37"/>
          <p:cNvGrpSpPr/>
          <p:nvPr/>
        </p:nvGrpSpPr>
        <p:grpSpPr>
          <a:xfrm>
            <a:off x="3491880" y="2204864"/>
            <a:ext cx="1666874" cy="833437"/>
            <a:chOff x="2170106" y="755"/>
            <a:chExt cx="1666874" cy="833437"/>
          </a:xfrm>
        </p:grpSpPr>
        <p:sp>
          <p:nvSpPr>
            <p:cNvPr id="39" name="Rounded Rectangle 38"/>
            <p:cNvSpPr/>
            <p:nvPr/>
          </p:nvSpPr>
          <p:spPr>
            <a:xfrm>
              <a:off x="2170106" y="755"/>
              <a:ext cx="1666874" cy="833437"/>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40" name="Rounded Rectangle 4"/>
            <p:cNvSpPr/>
            <p:nvPr/>
          </p:nvSpPr>
          <p:spPr>
            <a:xfrm>
              <a:off x="2210791" y="41440"/>
              <a:ext cx="1585504" cy="752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solidFill>
                    <a:schemeClr val="tx1"/>
                  </a:solidFill>
                  <a:latin typeface="Arial Black" pitchFamily="34" charset="0"/>
                </a:rPr>
                <a:t>1. Legislative Background</a:t>
              </a:r>
              <a:endParaRPr lang="en-AU" sz="1300" kern="1200" dirty="0">
                <a:solidFill>
                  <a:schemeClr val="tx1"/>
                </a:solidFill>
              </a:endParaRPr>
            </a:p>
          </p:txBody>
        </p:sp>
      </p:grpSp>
      <p:grpSp>
        <p:nvGrpSpPr>
          <p:cNvPr id="41" name="Group 40"/>
          <p:cNvGrpSpPr/>
          <p:nvPr/>
        </p:nvGrpSpPr>
        <p:grpSpPr>
          <a:xfrm>
            <a:off x="5076056" y="3068960"/>
            <a:ext cx="1666874" cy="833437"/>
            <a:chOff x="3741746" y="908142"/>
            <a:chExt cx="1666874" cy="833437"/>
          </a:xfrm>
        </p:grpSpPr>
        <p:sp>
          <p:nvSpPr>
            <p:cNvPr id="42" name="Rounded Rectangle 41"/>
            <p:cNvSpPr/>
            <p:nvPr/>
          </p:nvSpPr>
          <p:spPr>
            <a:xfrm>
              <a:off x="3741746" y="908142"/>
              <a:ext cx="1666874" cy="833437"/>
            </a:xfrm>
            <a:prstGeom prst="roundRect">
              <a:avLst/>
            </a:prstGeom>
          </p:spPr>
          <p:style>
            <a:lnRef idx="0">
              <a:schemeClr val="lt1">
                <a:hueOff val="0"/>
                <a:satOff val="0"/>
                <a:lumOff val="0"/>
                <a:alphaOff val="0"/>
              </a:schemeClr>
            </a:lnRef>
            <a:fillRef idx="3">
              <a:schemeClr val="accent5">
                <a:hueOff val="651405"/>
                <a:satOff val="2239"/>
                <a:lumOff val="-10745"/>
                <a:alphaOff val="0"/>
              </a:schemeClr>
            </a:fillRef>
            <a:effectRef idx="3">
              <a:schemeClr val="accent5">
                <a:hueOff val="651405"/>
                <a:satOff val="2239"/>
                <a:lumOff val="-10745"/>
                <a:alphaOff val="0"/>
              </a:schemeClr>
            </a:effectRef>
            <a:fontRef idx="minor">
              <a:schemeClr val="lt1"/>
            </a:fontRef>
          </p:style>
        </p:sp>
        <p:sp>
          <p:nvSpPr>
            <p:cNvPr id="43" name="Rounded Rectangle 4"/>
            <p:cNvSpPr/>
            <p:nvPr/>
          </p:nvSpPr>
          <p:spPr>
            <a:xfrm>
              <a:off x="3782431" y="948827"/>
              <a:ext cx="1585504" cy="752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solidFill>
                    <a:schemeClr val="tx1"/>
                  </a:solidFill>
                  <a:latin typeface="Arial Black" pitchFamily="34" charset="0"/>
                </a:rPr>
                <a:t>2. Work Place Safety </a:t>
              </a:r>
              <a:endParaRPr lang="en-AU" sz="1300" kern="1200" dirty="0">
                <a:solidFill>
                  <a:schemeClr val="tx1"/>
                </a:solidFill>
              </a:endParaRPr>
            </a:p>
          </p:txBody>
        </p:sp>
      </p:grpSp>
      <p:grpSp>
        <p:nvGrpSpPr>
          <p:cNvPr id="44" name="Group 43"/>
          <p:cNvGrpSpPr/>
          <p:nvPr/>
        </p:nvGrpSpPr>
        <p:grpSpPr>
          <a:xfrm>
            <a:off x="5004048" y="4725144"/>
            <a:ext cx="1844697" cy="833437"/>
            <a:chOff x="3653524" y="2536080"/>
            <a:chExt cx="1844697" cy="833437"/>
          </a:xfrm>
        </p:grpSpPr>
        <p:sp>
          <p:nvSpPr>
            <p:cNvPr id="45" name="Rounded Rectangle 44"/>
            <p:cNvSpPr/>
            <p:nvPr/>
          </p:nvSpPr>
          <p:spPr>
            <a:xfrm>
              <a:off x="3653524" y="2536080"/>
              <a:ext cx="1844697" cy="833437"/>
            </a:xfrm>
            <a:prstGeom prst="roundRect">
              <a:avLst/>
            </a:prstGeom>
          </p:spPr>
          <p:style>
            <a:lnRef idx="0">
              <a:schemeClr val="lt1">
                <a:hueOff val="0"/>
                <a:satOff val="0"/>
                <a:lumOff val="0"/>
                <a:alphaOff val="0"/>
              </a:schemeClr>
            </a:lnRef>
            <a:fillRef idx="3">
              <a:schemeClr val="accent5">
                <a:hueOff val="1302810"/>
                <a:satOff val="4478"/>
                <a:lumOff val="-21490"/>
                <a:alphaOff val="0"/>
              </a:schemeClr>
            </a:fillRef>
            <a:effectRef idx="3">
              <a:schemeClr val="accent5">
                <a:hueOff val="1302810"/>
                <a:satOff val="4478"/>
                <a:lumOff val="-21490"/>
                <a:alphaOff val="0"/>
              </a:schemeClr>
            </a:effectRef>
            <a:fontRef idx="minor">
              <a:schemeClr val="lt1"/>
            </a:fontRef>
          </p:style>
        </p:sp>
        <p:sp>
          <p:nvSpPr>
            <p:cNvPr id="46" name="Rounded Rectangle 4"/>
            <p:cNvSpPr/>
            <p:nvPr/>
          </p:nvSpPr>
          <p:spPr>
            <a:xfrm>
              <a:off x="3694209" y="2576765"/>
              <a:ext cx="1763327" cy="752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300" kern="1200" dirty="0" smtClean="0">
                  <a:solidFill>
                    <a:schemeClr val="tx1"/>
                  </a:solidFill>
                  <a:latin typeface="Arial Black" pitchFamily="34" charset="0"/>
                </a:rPr>
                <a:t>3. Environmental Hazards</a:t>
              </a:r>
              <a:endParaRPr lang="en-AU" sz="1300" kern="1200" dirty="0" smtClean="0">
                <a:solidFill>
                  <a:schemeClr val="tx1"/>
                </a:solidFill>
              </a:endParaRPr>
            </a:p>
          </p:txBody>
        </p:sp>
      </p:grpSp>
      <p:grpSp>
        <p:nvGrpSpPr>
          <p:cNvPr id="50" name="Group 49"/>
          <p:cNvGrpSpPr/>
          <p:nvPr/>
        </p:nvGrpSpPr>
        <p:grpSpPr>
          <a:xfrm>
            <a:off x="1907704" y="3068960"/>
            <a:ext cx="1666874" cy="833437"/>
            <a:chOff x="598467" y="908142"/>
            <a:chExt cx="1666874" cy="833437"/>
          </a:xfrm>
        </p:grpSpPr>
        <p:sp>
          <p:nvSpPr>
            <p:cNvPr id="51" name="Rounded Rectangle 50"/>
            <p:cNvSpPr/>
            <p:nvPr/>
          </p:nvSpPr>
          <p:spPr>
            <a:xfrm>
              <a:off x="598467" y="908142"/>
              <a:ext cx="1666874" cy="833437"/>
            </a:xfrm>
            <a:prstGeom prst="roundRect">
              <a:avLst/>
            </a:prstGeom>
          </p:spPr>
          <p:style>
            <a:lnRef idx="0">
              <a:schemeClr val="lt1">
                <a:hueOff val="0"/>
                <a:satOff val="0"/>
                <a:lumOff val="0"/>
                <a:alphaOff val="0"/>
              </a:schemeClr>
            </a:lnRef>
            <a:fillRef idx="3">
              <a:schemeClr val="accent5">
                <a:hueOff val="3257024"/>
                <a:satOff val="11196"/>
                <a:lumOff val="-53726"/>
                <a:alphaOff val="0"/>
              </a:schemeClr>
            </a:fillRef>
            <a:effectRef idx="3">
              <a:schemeClr val="accent5">
                <a:hueOff val="3257024"/>
                <a:satOff val="11196"/>
                <a:lumOff val="-53726"/>
                <a:alphaOff val="0"/>
              </a:schemeClr>
            </a:effectRef>
            <a:fontRef idx="minor">
              <a:schemeClr val="lt1"/>
            </a:fontRef>
          </p:style>
        </p:sp>
        <p:sp>
          <p:nvSpPr>
            <p:cNvPr id="52" name="Rounded Rectangle 4"/>
            <p:cNvSpPr/>
            <p:nvPr/>
          </p:nvSpPr>
          <p:spPr>
            <a:xfrm>
              <a:off x="639152" y="948827"/>
              <a:ext cx="1585504" cy="752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6. Project Information</a:t>
              </a:r>
              <a:endParaRPr lang="en-AU" sz="1300" kern="1200" dirty="0">
                <a:latin typeface="Arial Black" pitchFamily="34" charset="0"/>
              </a:endParaRPr>
            </a:p>
          </p:txBody>
        </p:sp>
      </p:grpSp>
      <p:grpSp>
        <p:nvGrpSpPr>
          <p:cNvPr id="53" name="Group 52"/>
          <p:cNvGrpSpPr/>
          <p:nvPr/>
        </p:nvGrpSpPr>
        <p:grpSpPr>
          <a:xfrm>
            <a:off x="1907704" y="4941168"/>
            <a:ext cx="1666874" cy="833437"/>
            <a:chOff x="598467" y="2722915"/>
            <a:chExt cx="1666874" cy="833437"/>
          </a:xfrm>
        </p:grpSpPr>
        <p:sp>
          <p:nvSpPr>
            <p:cNvPr id="54" name="Rounded Rectangle 53"/>
            <p:cNvSpPr/>
            <p:nvPr/>
          </p:nvSpPr>
          <p:spPr>
            <a:xfrm>
              <a:off x="598467" y="2722915"/>
              <a:ext cx="1666874" cy="833437"/>
            </a:xfrm>
            <a:prstGeom prst="roundRect">
              <a:avLst/>
            </a:prstGeom>
          </p:spPr>
          <p:style>
            <a:lnRef idx="0">
              <a:schemeClr val="lt1">
                <a:hueOff val="0"/>
                <a:satOff val="0"/>
                <a:lumOff val="0"/>
                <a:alphaOff val="0"/>
              </a:schemeClr>
            </a:lnRef>
            <a:fillRef idx="3">
              <a:schemeClr val="accent5">
                <a:hueOff val="2605619"/>
                <a:satOff val="8957"/>
                <a:lumOff val="-42981"/>
                <a:alphaOff val="0"/>
              </a:schemeClr>
            </a:fillRef>
            <a:effectRef idx="3">
              <a:schemeClr val="accent5">
                <a:hueOff val="2605619"/>
                <a:satOff val="8957"/>
                <a:lumOff val="-42981"/>
                <a:alphaOff val="0"/>
              </a:schemeClr>
            </a:effectRef>
            <a:fontRef idx="minor">
              <a:schemeClr val="lt1"/>
            </a:fontRef>
          </p:style>
        </p:sp>
        <p:sp>
          <p:nvSpPr>
            <p:cNvPr id="55" name="Rounded Rectangle 4"/>
            <p:cNvSpPr/>
            <p:nvPr/>
          </p:nvSpPr>
          <p:spPr>
            <a:xfrm>
              <a:off x="639152" y="2763600"/>
              <a:ext cx="1585504" cy="752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5. Risk Assessment and Reporting</a:t>
              </a:r>
              <a:endParaRPr lang="en-AU" sz="1300" kern="1200" dirty="0"/>
            </a:p>
          </p:txBody>
        </p:sp>
      </p:grpSp>
      <p:grpSp>
        <p:nvGrpSpPr>
          <p:cNvPr id="56" name="Group 55"/>
          <p:cNvGrpSpPr/>
          <p:nvPr/>
        </p:nvGrpSpPr>
        <p:grpSpPr>
          <a:xfrm>
            <a:off x="3563888" y="5805264"/>
            <a:ext cx="1711363" cy="833437"/>
            <a:chOff x="2232243" y="3600397"/>
            <a:chExt cx="1711363" cy="833437"/>
          </a:xfrm>
        </p:grpSpPr>
        <p:sp>
          <p:nvSpPr>
            <p:cNvPr id="57" name="Rounded Rectangle 56"/>
            <p:cNvSpPr/>
            <p:nvPr/>
          </p:nvSpPr>
          <p:spPr>
            <a:xfrm>
              <a:off x="2232243" y="3600397"/>
              <a:ext cx="1711363" cy="833437"/>
            </a:xfrm>
            <a:prstGeom prst="roundRect">
              <a:avLst/>
            </a:prstGeom>
          </p:spPr>
          <p:style>
            <a:lnRef idx="0">
              <a:schemeClr val="lt1">
                <a:hueOff val="0"/>
                <a:satOff val="0"/>
                <a:lumOff val="0"/>
                <a:alphaOff val="0"/>
              </a:schemeClr>
            </a:lnRef>
            <a:fillRef idx="3">
              <a:schemeClr val="accent5">
                <a:hueOff val="1954215"/>
                <a:satOff val="6718"/>
                <a:lumOff val="-32236"/>
                <a:alphaOff val="0"/>
              </a:schemeClr>
            </a:fillRef>
            <a:effectRef idx="3">
              <a:schemeClr val="accent5">
                <a:hueOff val="1954215"/>
                <a:satOff val="6718"/>
                <a:lumOff val="-32236"/>
                <a:alphaOff val="0"/>
              </a:schemeClr>
            </a:effectRef>
            <a:fontRef idx="minor">
              <a:schemeClr val="lt1"/>
            </a:fontRef>
          </p:style>
        </p:sp>
        <p:sp>
          <p:nvSpPr>
            <p:cNvPr id="58" name="Rounded Rectangle 4"/>
            <p:cNvSpPr/>
            <p:nvPr/>
          </p:nvSpPr>
          <p:spPr>
            <a:xfrm>
              <a:off x="2272928" y="3641082"/>
              <a:ext cx="1629993" cy="752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latin typeface="Arial Black" pitchFamily="34" charset="0"/>
                </a:rPr>
                <a:t>4. Personal Safety </a:t>
              </a:r>
              <a:endParaRPr lang="en-AU" sz="1300" kern="1200" dirty="0"/>
            </a:p>
          </p:txBody>
        </p:sp>
      </p:grpSp>
      <p:sp>
        <p:nvSpPr>
          <p:cNvPr id="23" name="Rectangle 22"/>
          <p:cNvSpPr/>
          <p:nvPr/>
        </p:nvSpPr>
        <p:spPr>
          <a:xfrm rot="19429163">
            <a:off x="415228" y="2797096"/>
            <a:ext cx="859683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PREVIEW ONLY</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6480720" cy="720080"/>
          </a:xfrm>
        </p:spPr>
        <p:txBody>
          <a:bodyPr/>
          <a:lstStyle/>
          <a:p>
            <a:r>
              <a:rPr lang="en-AU" sz="3200" dirty="0" smtClean="0"/>
              <a:t>Legislative Background</a:t>
            </a:r>
            <a:endParaRPr lang="en-AU" sz="3200" dirty="0"/>
          </a:p>
        </p:txBody>
      </p:sp>
      <p:graphicFrame>
        <p:nvGraphicFramePr>
          <p:cNvPr id="4" name="Diagram 3"/>
          <p:cNvGraphicFramePr/>
          <p:nvPr/>
        </p:nvGraphicFramePr>
        <p:xfrm>
          <a:off x="1331640" y="1988840"/>
          <a:ext cx="60960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491880" y="1988840"/>
            <a:ext cx="1666874" cy="833437"/>
            <a:chOff x="2170106" y="755"/>
            <a:chExt cx="1666874" cy="833437"/>
          </a:xfrm>
        </p:grpSpPr>
        <p:sp>
          <p:nvSpPr>
            <p:cNvPr id="7" name="Rounded Rectangle 6"/>
            <p:cNvSpPr/>
            <p:nvPr/>
          </p:nvSpPr>
          <p:spPr>
            <a:xfrm>
              <a:off x="2170106" y="755"/>
              <a:ext cx="1666874" cy="833437"/>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8" name="Rounded Rectangle 4"/>
            <p:cNvSpPr/>
            <p:nvPr/>
          </p:nvSpPr>
          <p:spPr>
            <a:xfrm>
              <a:off x="2210791" y="41440"/>
              <a:ext cx="1585504" cy="752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AU" sz="1300" kern="1200" dirty="0" smtClean="0">
                  <a:solidFill>
                    <a:schemeClr val="tx1"/>
                  </a:solidFill>
                  <a:latin typeface="Arial Black" pitchFamily="34" charset="0"/>
                </a:rPr>
                <a:t>1. Legislative Background</a:t>
              </a:r>
              <a:endParaRPr lang="en-AU" sz="1300" kern="1200" dirty="0">
                <a:solidFill>
                  <a:schemeClr val="tx1"/>
                </a:solidFill>
              </a:endParaRPr>
            </a:p>
          </p:txBody>
        </p:sp>
      </p:grpSp>
      <p:sp>
        <p:nvSpPr>
          <p:cNvPr id="9" name="Rectangle 8"/>
          <p:cNvSpPr/>
          <p:nvPr/>
        </p:nvSpPr>
        <p:spPr>
          <a:xfrm rot="19429163">
            <a:off x="415228" y="2797096"/>
            <a:ext cx="859683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PREVIEW ONLY</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32656"/>
            <a:ext cx="6480720" cy="648072"/>
          </a:xfrm>
        </p:spPr>
        <p:txBody>
          <a:bodyPr/>
          <a:lstStyle/>
          <a:p>
            <a:r>
              <a:rPr lang="en-AU" sz="3200" dirty="0" smtClean="0"/>
              <a:t>Legislative Background</a:t>
            </a:r>
            <a:endParaRPr lang="en-AU" sz="3200" dirty="0"/>
          </a:p>
        </p:txBody>
      </p:sp>
      <p:sp>
        <p:nvSpPr>
          <p:cNvPr id="3" name="Content Placeholder 2"/>
          <p:cNvSpPr>
            <a:spLocks noGrp="1"/>
          </p:cNvSpPr>
          <p:nvPr>
            <p:ph sz="quarter" idx="1"/>
          </p:nvPr>
        </p:nvSpPr>
        <p:spPr>
          <a:xfrm>
            <a:off x="301752" y="1052736"/>
            <a:ext cx="8503920" cy="5328592"/>
          </a:xfrm>
        </p:spPr>
        <p:txBody>
          <a:bodyPr>
            <a:normAutofit/>
          </a:bodyPr>
          <a:lstStyle/>
          <a:p>
            <a:pPr algn="ctr">
              <a:buNone/>
            </a:pPr>
            <a:r>
              <a:rPr lang="en-AU" dirty="0" smtClean="0"/>
              <a:t>Topics</a:t>
            </a:r>
          </a:p>
          <a:p>
            <a:pPr>
              <a:buClrTx/>
              <a:buSzPct val="100000"/>
              <a:buFont typeface="Wingdings" pitchFamily="2" charset="2"/>
              <a:buChar char="q"/>
            </a:pPr>
            <a:r>
              <a:rPr lang="en-AU" sz="2400" dirty="0" smtClean="0"/>
              <a:t>Legislative Background</a:t>
            </a:r>
          </a:p>
          <a:p>
            <a:pPr>
              <a:buClrTx/>
              <a:buSzPct val="100000"/>
              <a:buFont typeface="Wingdings" pitchFamily="2" charset="2"/>
              <a:buChar char="q"/>
            </a:pPr>
            <a:r>
              <a:rPr lang="en-AU" sz="2400" dirty="0" smtClean="0"/>
              <a:t>Company Policies</a:t>
            </a:r>
          </a:p>
          <a:p>
            <a:pPr lvl="1">
              <a:buSzPct val="100000"/>
              <a:buFont typeface="Wingdings" pitchFamily="2" charset="2"/>
              <a:buChar char="Ø"/>
            </a:pPr>
            <a:r>
              <a:rPr lang="en-AU" sz="2000" dirty="0" smtClean="0"/>
              <a:t>Safety</a:t>
            </a:r>
          </a:p>
          <a:p>
            <a:pPr lvl="2">
              <a:buSzPct val="100000"/>
              <a:buFont typeface="Courier New" pitchFamily="49" charset="0"/>
              <a:buChar char="o"/>
            </a:pPr>
            <a:r>
              <a:rPr lang="en-AU" sz="1600" dirty="0" smtClean="0"/>
              <a:t>Duty of Care</a:t>
            </a:r>
          </a:p>
          <a:p>
            <a:pPr lvl="1">
              <a:buSzPct val="100000"/>
              <a:buFont typeface="Wingdings" pitchFamily="2" charset="2"/>
              <a:buChar char="Ø"/>
            </a:pPr>
            <a:r>
              <a:rPr lang="en-AU" sz="2000" dirty="0" smtClean="0"/>
              <a:t>Fitness for Work</a:t>
            </a:r>
          </a:p>
          <a:p>
            <a:pPr lvl="1">
              <a:lnSpc>
                <a:spcPct val="90000"/>
              </a:lnSpc>
              <a:buSzPct val="100000"/>
              <a:buFont typeface="Wingdings" pitchFamily="2" charset="2"/>
              <a:buChar char="Ø"/>
            </a:pPr>
            <a:r>
              <a:rPr lang="en-AU" sz="2000" dirty="0" smtClean="0"/>
              <a:t>Environmental</a:t>
            </a:r>
          </a:p>
          <a:p>
            <a:pPr lvl="1">
              <a:lnSpc>
                <a:spcPct val="90000"/>
              </a:lnSpc>
              <a:buSzPct val="100000"/>
              <a:buFont typeface="Wingdings" pitchFamily="2" charset="2"/>
              <a:buChar char="Ø"/>
            </a:pPr>
            <a:r>
              <a:rPr lang="en-AU" sz="2000" dirty="0" smtClean="0"/>
              <a:t>Sexual Harassment &amp; Discrimination</a:t>
            </a:r>
          </a:p>
          <a:p>
            <a:pPr lvl="1">
              <a:lnSpc>
                <a:spcPct val="90000"/>
              </a:lnSpc>
              <a:buSzPct val="100000"/>
              <a:buFont typeface="Wingdings" pitchFamily="2" charset="2"/>
              <a:buChar char="Ø"/>
            </a:pPr>
            <a:r>
              <a:rPr lang="en-AU" sz="2000" dirty="0" smtClean="0"/>
              <a:t>Aboriginal Heritage</a:t>
            </a:r>
          </a:p>
          <a:p>
            <a:pPr lvl="1">
              <a:lnSpc>
                <a:spcPct val="90000"/>
              </a:lnSpc>
              <a:buSzPct val="100000"/>
              <a:buFont typeface="Wingdings" pitchFamily="2" charset="2"/>
              <a:buChar char="Ø"/>
            </a:pPr>
            <a:r>
              <a:rPr lang="en-AU" sz="2000" dirty="0" smtClean="0"/>
              <a:t>Community Relations</a:t>
            </a:r>
          </a:p>
          <a:p>
            <a:pPr>
              <a:buClrTx/>
              <a:buSzPct val="100000"/>
              <a:buFont typeface="Wingdings" pitchFamily="2" charset="2"/>
              <a:buChar char="q"/>
            </a:pPr>
            <a:endParaRPr lang="en-AU" dirty="0" smtClean="0"/>
          </a:p>
          <a:p>
            <a:pPr>
              <a:buClrTx/>
              <a:buSzPct val="100000"/>
              <a:buFont typeface="Wingdings" pitchFamily="2" charset="2"/>
              <a:buChar char="q"/>
            </a:pPr>
            <a:endParaRPr lang="en-AU" dirty="0"/>
          </a:p>
        </p:txBody>
      </p:sp>
      <p:sp>
        <p:nvSpPr>
          <p:cNvPr id="4" name="Rectangle 3"/>
          <p:cNvSpPr/>
          <p:nvPr/>
        </p:nvSpPr>
        <p:spPr>
          <a:xfrm rot="19429163">
            <a:off x="415228" y="2797096"/>
            <a:ext cx="859683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PREVIEW ONLY</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Brumby Resources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Brumby Resources Theme</Template>
  <TotalTime>30</TotalTime>
  <Words>1018</Words>
  <Application>Microsoft Office PowerPoint</Application>
  <PresentationFormat>On-screen Show (4:3)</PresentationFormat>
  <Paragraphs>145</Paragraphs>
  <Slides>8</Slides>
  <Notes>8</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Brumby Resources Theme</vt:lpstr>
      <vt:lpstr>Custom Design</vt:lpstr>
      <vt:lpstr>Civic</vt:lpstr>
      <vt:lpstr>Slide 1</vt:lpstr>
      <vt:lpstr>Ice Breaker</vt:lpstr>
      <vt:lpstr>Introduction</vt:lpstr>
      <vt:lpstr>Company Inductions and Training</vt:lpstr>
      <vt:lpstr>Company Inductions and Training</vt:lpstr>
      <vt:lpstr>What Is Covered In This Induction</vt:lpstr>
      <vt:lpstr>Legislative Background</vt:lpstr>
      <vt:lpstr>Legislative Background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digirock pty ltd General Field Induction</dc:title>
  <dc:creator>ShelleyG</dc:creator>
  <cp:lastModifiedBy>y.situmorang</cp:lastModifiedBy>
  <cp:revision>1253</cp:revision>
  <dcterms:created xsi:type="dcterms:W3CDTF">2010-04-21T00:21:06Z</dcterms:created>
  <dcterms:modified xsi:type="dcterms:W3CDTF">2012-04-26T02:20:42Z</dcterms:modified>
</cp:coreProperties>
</file>