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notesMasterIdLst>
    <p:notesMasterId r:id="rId3"/>
  </p:notesMasterIdLst>
  <p:sldIdLst>
    <p:sldId id="256" r:id="rId2"/>
  </p:sldIdLst>
  <p:sldSz cx="10693400" cy="7561263"/>
  <p:notesSz cx="9601200" cy="7315200"/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B07"/>
    <a:srgbClr val="F88410"/>
    <a:srgbClr val="99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8" autoAdjust="0"/>
  </p:normalViewPr>
  <p:slideViewPr>
    <p:cSldViewPr snapToGrid="0" showGuides="1">
      <p:cViewPr>
        <p:scale>
          <a:sx n="83" d="100"/>
          <a:sy n="83" d="100"/>
        </p:scale>
        <p:origin x="-690" y="-42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1800225" cy="18002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160367" cy="365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7767" y="1"/>
            <a:ext cx="4161900" cy="365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6222B-6C39-45AC-8D89-87374EA7B19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3850" y="550863"/>
            <a:ext cx="3875088" cy="2741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59967" y="3474165"/>
            <a:ext cx="7681267" cy="3291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948331"/>
            <a:ext cx="4160367" cy="3651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7767" y="6948331"/>
            <a:ext cx="4161900" cy="3651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19DEE-2BD6-4CF8-8B70-E2535274C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6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19DEE-2BD6-4CF8-8B70-E2535274C52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6583340"/>
            <a:ext cx="10693400" cy="97792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0693" y="6674075"/>
            <a:ext cx="2630576" cy="78637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758897" y="6663993"/>
            <a:ext cx="7934503" cy="786371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762462" y="4452744"/>
            <a:ext cx="7574492" cy="2016337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762462" y="6670446"/>
            <a:ext cx="7841827" cy="756126"/>
          </a:xfrm>
        </p:spPr>
        <p:txBody>
          <a:bodyPr anchor="ctr"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</a:defRPr>
            </a:lvl1pPr>
            <a:lvl2pPr marL="521528" indent="0" algn="ctr">
              <a:buNone/>
            </a:lvl2pPr>
            <a:lvl3pPr marL="1043056" indent="0" algn="ctr">
              <a:buNone/>
            </a:lvl3pPr>
            <a:lvl4pPr marL="1564584" indent="0" algn="ctr">
              <a:buNone/>
            </a:lvl4pPr>
            <a:lvl5pPr marL="2086112" indent="0" algn="ctr">
              <a:buNone/>
            </a:lvl5pPr>
            <a:lvl6pPr marL="2607640" indent="0" algn="ctr">
              <a:buNone/>
            </a:lvl6pPr>
            <a:lvl7pPr marL="3129168" indent="0" algn="ctr">
              <a:buNone/>
            </a:lvl7pPr>
            <a:lvl8pPr marL="3650696" indent="0" algn="ctr">
              <a:buNone/>
            </a:lvl8pPr>
            <a:lvl9pPr marL="4172224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112" y="6691022"/>
            <a:ext cx="2406015" cy="756126"/>
          </a:xfrm>
        </p:spPr>
        <p:txBody>
          <a:bodyPr>
            <a:noAutofit/>
          </a:bodyPr>
          <a:lstStyle>
            <a:lvl1pPr algn="ctr">
              <a:defRPr sz="2300">
                <a:solidFill>
                  <a:srgbClr val="FFFFFF"/>
                </a:solidFill>
              </a:defRPr>
            </a:lvl1pPr>
          </a:lstStyle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438751" y="260795"/>
            <a:ext cx="6861598" cy="402567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356725" y="252042"/>
            <a:ext cx="980228" cy="4200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886090-3161-45F1-B39A-BABA65B90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6090-3161-45F1-B39A-BABA65B90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63603" y="672113"/>
            <a:ext cx="2406015" cy="608226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672112"/>
            <a:ext cx="6505152" cy="6082268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63604" y="6889154"/>
            <a:ext cx="2584238" cy="402567"/>
          </a:xfrm>
        </p:spPr>
        <p:txBody>
          <a:bodyPr/>
          <a:lstStyle/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4672" y="6888939"/>
            <a:ext cx="6517879" cy="40256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7129305" y="0"/>
            <a:ext cx="374269" cy="7561263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182772" y="672112"/>
            <a:ext cx="267335" cy="6889151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182772" y="0"/>
            <a:ext cx="267335" cy="588098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7022391" y="151099"/>
            <a:ext cx="588098" cy="285901"/>
          </a:xfrm>
        </p:spPr>
        <p:txBody>
          <a:bodyPr/>
          <a:lstStyle/>
          <a:p>
            <a:fld id="{B4886090-3161-45F1-B39A-BABA65B90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458" y="252042"/>
            <a:ext cx="9534948" cy="109218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886090-3161-45F1-B39A-BABA65B90B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16458" y="1764295"/>
            <a:ext cx="9534948" cy="495682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4011" y="3024506"/>
            <a:ext cx="8330085" cy="1844808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680280"/>
            <a:ext cx="10693400" cy="1260211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764295"/>
            <a:ext cx="1514898" cy="109218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604010" y="1764295"/>
            <a:ext cx="9089390" cy="109218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010" y="1764295"/>
            <a:ext cx="8911167" cy="1092182"/>
          </a:xfrm>
        </p:spPr>
        <p:txBody>
          <a:bodyPr/>
          <a:lstStyle>
            <a:lvl1pPr algn="l">
              <a:buNone/>
              <a:defRPr sz="50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932323"/>
            <a:ext cx="1514898" cy="773630"/>
          </a:xfrm>
        </p:spPr>
        <p:txBody>
          <a:bodyPr>
            <a:noAutofit/>
          </a:bodyPr>
          <a:lstStyle>
            <a:lvl1pPr>
              <a:defRPr sz="2700">
                <a:solidFill>
                  <a:srgbClr val="FFFFFF"/>
                </a:solidFill>
              </a:defRPr>
            </a:lvl1pPr>
          </a:lstStyle>
          <a:p>
            <a:fld id="{B4886090-3161-45F1-B39A-BABA65B90B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12893" y="1752571"/>
            <a:ext cx="4544695" cy="504084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65843" y="1752571"/>
            <a:ext cx="4544695" cy="504084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4886090-3161-45F1-B39A-BABA65B90B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782" y="301050"/>
            <a:ext cx="9534948" cy="95916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712893" y="2688449"/>
            <a:ext cx="4544695" cy="39486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614035" y="2688449"/>
            <a:ext cx="4544695" cy="39486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4886090-3161-45F1-B39A-BABA65B90B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712893" y="1932323"/>
            <a:ext cx="4544695" cy="705718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3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5614035" y="1932323"/>
            <a:ext cx="4544695" cy="705718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3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886090-3161-45F1-B39A-BABA65B90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889151"/>
            <a:ext cx="623782" cy="4200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886090-3161-45F1-B39A-BABA65B90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301050"/>
            <a:ext cx="9445837" cy="959160"/>
          </a:xfrm>
        </p:spPr>
        <p:txBody>
          <a:bodyPr anchor="ctr"/>
          <a:lstStyle>
            <a:lvl1pPr algn="l">
              <a:buNone/>
              <a:defRPr sz="5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886090-3161-45F1-B39A-BABA65B90B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2893" y="1932323"/>
            <a:ext cx="1871345" cy="47888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6458" tIns="208611" rIns="156458" bIns="104306"/>
          <a:lstStyle>
            <a:lvl1pPr marL="0" indent="0">
              <a:spcAft>
                <a:spcPts val="1141"/>
              </a:spcAft>
              <a:buNone/>
              <a:defRPr sz="2100"/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762462" y="1932323"/>
            <a:ext cx="7485380" cy="48728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1345" y="6049011"/>
            <a:ext cx="8554720" cy="756126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4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0693" y="5040842"/>
            <a:ext cx="10693400" cy="97792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10693" y="5141659"/>
            <a:ext cx="1710944" cy="78637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807185" y="5131577"/>
            <a:ext cx="8886215" cy="786371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345" y="5124856"/>
            <a:ext cx="8554720" cy="756126"/>
          </a:xfrm>
        </p:spPr>
        <p:txBody>
          <a:bodyPr anchor="ctr"/>
          <a:lstStyle>
            <a:lvl1pPr algn="l">
              <a:buNone/>
              <a:defRPr sz="32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693122" y="0"/>
            <a:ext cx="117627" cy="757134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7307157" y="6889151"/>
            <a:ext cx="3118908" cy="402567"/>
          </a:xfrm>
        </p:spPr>
        <p:txBody>
          <a:bodyPr rtlCol="0"/>
          <a:lstStyle/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5145858"/>
            <a:ext cx="1693122" cy="731626"/>
          </a:xfrm>
        </p:spPr>
        <p:txBody>
          <a:bodyPr rtlCol="0"/>
          <a:lstStyle>
            <a:lvl1pPr>
              <a:defRPr sz="3200"/>
            </a:lvl1pPr>
          </a:lstStyle>
          <a:p>
            <a:fld id="{B4886090-3161-45F1-B39A-BABA65B90B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871345" y="6888938"/>
            <a:ext cx="5346700" cy="402567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5007" y="0"/>
            <a:ext cx="8868393" cy="5037481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7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712893" y="252042"/>
            <a:ext cx="9534948" cy="1092182"/>
          </a:xfrm>
          <a:prstGeom prst="rect">
            <a:avLst/>
          </a:prstGeom>
        </p:spPr>
        <p:txBody>
          <a:bodyPr vert="horz" lIns="104306" tIns="52153" rIns="104306" bIns="52153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716458" y="1764294"/>
            <a:ext cx="9534948" cy="4990434"/>
          </a:xfrm>
          <a:prstGeom prst="rect">
            <a:avLst/>
          </a:prstGeom>
        </p:spPr>
        <p:txBody>
          <a:bodyPr vert="horz" lIns="104306" tIns="52153" rIns="104306" bIns="5215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128934" y="6889151"/>
            <a:ext cx="3118908" cy="402567"/>
          </a:xfrm>
          <a:prstGeom prst="rect">
            <a:avLst/>
          </a:prstGeom>
        </p:spPr>
        <p:txBody>
          <a:bodyPr vert="horz" lIns="104306" tIns="52153" rIns="104306" bIns="52153" anchor="ctr" anchorCtr="0"/>
          <a:lstStyle>
            <a:lvl1pPr algn="l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fld id="{FAA9319D-5FDC-4BF7-B478-83AF8E6C01A8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12894" y="6888938"/>
            <a:ext cx="6339655" cy="402567"/>
          </a:xfrm>
          <a:prstGeom prst="rect">
            <a:avLst/>
          </a:prstGeom>
        </p:spPr>
        <p:txBody>
          <a:bodyPr vert="horz" lIns="104306" tIns="52153" rIns="104306" bIns="52153" anchor="ctr"/>
          <a:lstStyle>
            <a:lvl1pPr algn="r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361027"/>
            <a:ext cx="10693400" cy="352859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411436"/>
            <a:ext cx="623782" cy="25204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90615" y="1411436"/>
            <a:ext cx="10002785" cy="25204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402684"/>
            <a:ext cx="623782" cy="269546"/>
          </a:xfrm>
          <a:prstGeom prst="rect">
            <a:avLst/>
          </a:prstGeom>
        </p:spPr>
        <p:txBody>
          <a:bodyPr vert="horz" lIns="104306" tIns="52153" rIns="104306" bIns="52153" anchor="ctr" anchorCtr="0">
            <a:normAutofit/>
          </a:bodyPr>
          <a:lstStyle>
            <a:lvl1pPr algn="ctr" eaLnBrk="1" latinLnBrk="0" hangingPunct="1">
              <a:defRPr kumimoji="0" sz="1600" b="1">
                <a:solidFill>
                  <a:srgbClr val="FFFFFF"/>
                </a:solidFill>
              </a:defRPr>
            </a:lvl1pPr>
          </a:lstStyle>
          <a:p>
            <a:fld id="{B4886090-3161-45F1-B39A-BABA65B90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070" indent="-365070" algn="l" rtl="0" eaLnBrk="1" latinLnBrk="0" hangingPunct="1">
        <a:spcBef>
          <a:spcPts val="798"/>
        </a:spcBef>
        <a:buClr>
          <a:schemeClr val="accent2"/>
        </a:buClr>
        <a:buSzPct val="60000"/>
        <a:buFont typeface="Wingdings"/>
        <a:buChar char=""/>
        <a:defRPr kumimoji="0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30139" indent="-312917" algn="l" rtl="0" eaLnBrk="1" latinLnBrk="0" hangingPunct="1">
        <a:spcBef>
          <a:spcPts val="627"/>
        </a:spcBef>
        <a:buClr>
          <a:schemeClr val="accent1"/>
        </a:buClr>
        <a:buSzPct val="70000"/>
        <a:buFont typeface="Wingdings 2"/>
        <a:buChar char="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indent="-260764" algn="l" rtl="0" eaLnBrk="1" latinLnBrk="0" hangingPunct="1">
        <a:spcBef>
          <a:spcPts val="570"/>
        </a:spcBef>
        <a:buClr>
          <a:schemeClr val="accent2"/>
        </a:buClr>
        <a:buSzPct val="75000"/>
        <a:buFont typeface="Wingdings"/>
        <a:buChar char="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indent="-260764" algn="l" rtl="0" eaLnBrk="1" latinLnBrk="0" hangingPunct="1">
        <a:spcBef>
          <a:spcPts val="456"/>
        </a:spcBef>
        <a:buClr>
          <a:schemeClr val="accent3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indent="-260764" algn="l" rtl="0" eaLnBrk="1" latinLnBrk="0" hangingPunct="1">
        <a:spcBef>
          <a:spcPts val="456"/>
        </a:spcBef>
        <a:buClr>
          <a:schemeClr val="accent4"/>
        </a:buClr>
        <a:buSzPct val="6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399029" indent="-260764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1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11946" indent="-260764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1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024863" indent="-260764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1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337779" indent="-260764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1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949306" y="1719659"/>
            <a:ext cx="8772954" cy="75165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-103220" algn="l"/>
              </a:tabLst>
            </a:pPr>
            <a:r>
              <a:rPr kumimoji="0" lang="en-A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" pitchFamily="18" charset="0"/>
                <a:cs typeface="Arial" pitchFamily="34" charset="0"/>
              </a:rPr>
              <a:t>ENVIRONMENTAL POLICY</a:t>
            </a: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09257" y="2247805"/>
            <a:ext cx="4284561" cy="828600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  <a:tabLst>
                <a:tab pos="-90488" algn="l"/>
              </a:tabLst>
            </a:pPr>
            <a:r>
              <a:rPr lang="en-AU" sz="1400" b="1" dirty="0" err="1">
                <a:solidFill>
                  <a:srgbClr val="A6A6A6"/>
                </a:solidFill>
                <a:latin typeface="Arial" pitchFamily="34" charset="0"/>
                <a:cs typeface="Arial" pitchFamily="34" charset="0"/>
              </a:rPr>
              <a:t>CompanyABC</a:t>
            </a:r>
            <a:r>
              <a:rPr lang="en-AU" sz="1400" b="1" dirty="0">
                <a:solidFill>
                  <a:srgbClr val="A6A6A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AU" sz="1400" b="1" dirty="0" smtClean="0">
                <a:solidFill>
                  <a:srgbClr val="A6A6A6"/>
                </a:solidFill>
              </a:rPr>
              <a:t> </a:t>
            </a:r>
            <a:r>
              <a:rPr lang="en-AU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Times" pitchFamily="18" charset="0"/>
                <a:cs typeface="Arial" pitchFamily="34" charset="0"/>
              </a:rPr>
              <a:t>is 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Times" pitchFamily="18" charset="0"/>
                <a:cs typeface="Arial" pitchFamily="34" charset="0"/>
              </a:rPr>
              <a:t>committed to excellence in the management of the environment. </a:t>
            </a:r>
            <a:endParaRPr lang="en-AU" sz="1400" b="1" dirty="0" smtClean="0">
              <a:solidFill>
                <a:schemeClr val="bg1">
                  <a:lumMod val="65000"/>
                </a:schemeClr>
              </a:solidFill>
              <a:latin typeface="Arial" pitchFamily="34" charset="0"/>
              <a:ea typeface="Times" pitchFamily="18" charset="0"/>
              <a:cs typeface="Arial" pitchFamily="34" charset="0"/>
            </a:endParaRPr>
          </a:p>
          <a:p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39181" y="2271510"/>
            <a:ext cx="4405681" cy="214434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eaLnBrk="0" fontAlgn="base" hangingPunct="0">
              <a:lnSpc>
                <a:spcPts val="2000"/>
              </a:lnSpc>
              <a:spcBef>
                <a:spcPts val="300"/>
              </a:spcBef>
              <a:spcAft>
                <a:spcPts val="300"/>
              </a:spcAft>
              <a:tabLst>
                <a:tab pos="-103220" algn="l"/>
              </a:tabLst>
            </a:pPr>
            <a:r>
              <a:rPr lang="en-AU" sz="13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Times" pitchFamily="18" charset="0"/>
                <a:cs typeface="Arial" pitchFamily="34" charset="0"/>
              </a:rPr>
              <a:t>In seeking to achieve this we will:</a:t>
            </a:r>
            <a:endParaRPr lang="en-US" sz="1300" b="1" dirty="0" smtClean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02414" indent="-302414" eaLnBrk="0" fontAlgn="base" hangingPunct="0">
              <a:spcBef>
                <a:spcPts val="600"/>
              </a:spcBef>
              <a:spcAft>
                <a:spcPts val="600"/>
              </a:spcAft>
              <a:buFontTx/>
              <a:buChar char="•"/>
              <a:tabLst>
                <a:tab pos="-103220" algn="l"/>
              </a:tabLst>
            </a:pPr>
            <a:r>
              <a:rPr lang="en-AU" sz="1300" dirty="0" smtClean="0">
                <a:latin typeface="Arial" pitchFamily="34" charset="0"/>
                <a:ea typeface="Times" pitchFamily="18" charset="0"/>
                <a:cs typeface="Arial" pitchFamily="34" charset="0"/>
              </a:rPr>
              <a:t>Follow the regulatory requirements;</a:t>
            </a: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marL="302414" indent="-302414" eaLnBrk="0" fontAlgn="base" hangingPunct="0">
              <a:spcBef>
                <a:spcPts val="600"/>
              </a:spcBef>
              <a:spcAft>
                <a:spcPts val="600"/>
              </a:spcAft>
              <a:buFontTx/>
              <a:buChar char="•"/>
              <a:tabLst>
                <a:tab pos="-103220" algn="l"/>
              </a:tabLst>
            </a:pPr>
            <a:r>
              <a:rPr lang="en-AU" sz="1300" dirty="0" smtClean="0">
                <a:latin typeface="Arial" pitchFamily="34" charset="0"/>
                <a:ea typeface="Times" pitchFamily="18" charset="0"/>
                <a:cs typeface="Arial" pitchFamily="34" charset="0"/>
              </a:rPr>
              <a:t>Implement and maintain an effective exploration level environmental management system (to be upgraded when we commence productive mining activity);</a:t>
            </a: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684"/>
              </a:spcBef>
              <a:spcAft>
                <a:spcPts val="684"/>
              </a:spcAft>
            </a:pPr>
            <a:endParaRPr lang="en-US" sz="1500" dirty="0"/>
          </a:p>
        </p:txBody>
      </p:sp>
      <p:sp>
        <p:nvSpPr>
          <p:cNvPr id="11" name="TextBox 10"/>
          <p:cNvSpPr txBox="1"/>
          <p:nvPr/>
        </p:nvSpPr>
        <p:spPr>
          <a:xfrm>
            <a:off x="728829" y="6440005"/>
            <a:ext cx="1882038" cy="5054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en-A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Name</a:t>
            </a:r>
          </a:p>
          <a:p>
            <a:r>
              <a:rPr lang="en-AU" sz="1200" dirty="0" smtClean="0">
                <a:latin typeface="Arial" pitchFamily="34" charset="0"/>
                <a:cs typeface="Arial" pitchFamily="34" charset="0"/>
              </a:rPr>
              <a:t>Managing Director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679" y="149114"/>
            <a:ext cx="1956798" cy="1174079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803" y="99416"/>
            <a:ext cx="3941535" cy="1226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0" descr="digirock_bars.jpg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1987" t="-6876" r="3368" b="6876"/>
          <a:stretch>
            <a:fillRect/>
          </a:stretch>
        </p:blipFill>
        <p:spPr bwMode="auto">
          <a:xfrm>
            <a:off x="685800" y="1371600"/>
            <a:ext cx="1000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digirock_bars.jpg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89246" t="-5624" r="1987" b="-6876"/>
          <a:stretch>
            <a:fillRect/>
          </a:stretch>
        </p:blipFill>
        <p:spPr bwMode="auto">
          <a:xfrm>
            <a:off x="0" y="1371600"/>
            <a:ext cx="6350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1" descr="digirock_bars.jpg"/>
          <p:cNvPicPr>
            <a:picLocks noChangeAspect="1"/>
          </p:cNvPicPr>
          <p:nvPr/>
        </p:nvPicPr>
        <p:blipFill>
          <a:blip r:embed="rId6" cstate="print">
            <a:grayscl/>
          </a:blip>
          <a:srcRect l="89246" t="-5624" r="1987" b="-6876"/>
          <a:stretch>
            <a:fillRect/>
          </a:stretch>
        </p:blipFill>
        <p:spPr bwMode="auto">
          <a:xfrm>
            <a:off x="10058400" y="7105650"/>
            <a:ext cx="635000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0" descr="digirock_bars.jpg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1987" t="-6876" r="3368" b="6876"/>
          <a:stretch>
            <a:fillRect/>
          </a:stretch>
        </p:blipFill>
        <p:spPr bwMode="auto">
          <a:xfrm>
            <a:off x="0" y="7112000"/>
            <a:ext cx="1000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755162" y="6121596"/>
            <a:ext cx="1562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>
                <a:latin typeface="Arial" pitchFamily="34" charset="0"/>
                <a:cs typeface="Arial" pitchFamily="34" charset="0"/>
              </a:rPr>
              <a:t>Insert signature here</a:t>
            </a:r>
            <a:endParaRPr lang="en-AU" sz="11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97516"/>
              </p:ext>
            </p:extLst>
          </p:nvPr>
        </p:nvGraphicFramePr>
        <p:xfrm>
          <a:off x="4877511" y="6646862"/>
          <a:ext cx="5130800" cy="458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97333"/>
                <a:gridCol w="1001467"/>
              </a:tblGrid>
              <a:tr h="228757"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Approval Date: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fld id="{8C77F677-A3B4-451D-A067-0AC936A14595}" type="datetime1">
                        <a:rPr lang="en-US" sz="900" b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6/5/2012</a:t>
                      </a:fld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2" marR="91422" marT="45751" marB="4575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Policy Manager: First name last name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2" marR="91422" marT="45751" marB="4575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Issue Number: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1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2" marR="91422" marT="45751" marB="4575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0031"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Scheduled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Review Date: +1yr  app date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2" marR="91422" marT="45751" marB="4575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Approval Manager:  First name last name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2" marR="91422" marT="45751" marB="4575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2" marR="91422" marT="45751" marB="4575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 rot="19429163">
            <a:off x="1048280" y="3118912"/>
            <a:ext cx="859683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PREVIEW ONLY</a:t>
            </a:r>
            <a:endParaRPr lang="en-US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88410"/>
      </a:accent1>
      <a:accent2>
        <a:srgbClr val="000000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87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Median</vt:lpstr>
      <vt:lpstr>PowerPoint Presentation</vt:lpstr>
    </vt:vector>
  </TitlesOfParts>
  <Company>Australian Capital Equity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Michelle Armitage</dc:creator>
  <cp:lastModifiedBy>ayersrock</cp:lastModifiedBy>
  <cp:revision>57</cp:revision>
  <dcterms:created xsi:type="dcterms:W3CDTF">2009-06-19T06:50:38Z</dcterms:created>
  <dcterms:modified xsi:type="dcterms:W3CDTF">2012-06-05T04:59:54Z</dcterms:modified>
</cp:coreProperties>
</file>